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17.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2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5.xml" ContentType="application/vnd.openxmlformats-officedocument.presentationml.notesSlide+xml"/>
  <Override PartName="/ppt/notesSlides/notesSlide7.xml" ContentType="application/vnd.openxmlformats-officedocument.presentationml.notesSlide+xml"/>
  <Override PartName="/ppt/notesSlides/notesSlide18.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4.xml" ContentType="application/vnd.openxmlformats-officedocument.presentationml.notesSlide+xml"/>
  <Override PartName="/ppt/notesSlides/notesSlide1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1"/>
  </p:notesMasterIdLst>
  <p:sldIdLst>
    <p:sldId id="440" r:id="rId3"/>
    <p:sldId id="427" r:id="rId4"/>
    <p:sldId id="488" r:id="rId5"/>
    <p:sldId id="454" r:id="rId6"/>
    <p:sldId id="464" r:id="rId7"/>
    <p:sldId id="389" r:id="rId8"/>
    <p:sldId id="411" r:id="rId9"/>
    <p:sldId id="624" r:id="rId10"/>
    <p:sldId id="429" r:id="rId11"/>
    <p:sldId id="621" r:id="rId12"/>
    <p:sldId id="622" r:id="rId13"/>
    <p:sldId id="623" r:id="rId14"/>
    <p:sldId id="287" r:id="rId15"/>
    <p:sldId id="620" r:id="rId16"/>
    <p:sldId id="438" r:id="rId17"/>
    <p:sldId id="430" r:id="rId18"/>
    <p:sldId id="585" r:id="rId19"/>
    <p:sldId id="541" r:id="rId20"/>
    <p:sldId id="618" r:id="rId21"/>
    <p:sldId id="625" r:id="rId22"/>
    <p:sldId id="596" r:id="rId23"/>
    <p:sldId id="626" r:id="rId24"/>
    <p:sldId id="627" r:id="rId25"/>
    <p:sldId id="628" r:id="rId26"/>
    <p:sldId id="629" r:id="rId27"/>
    <p:sldId id="536" r:id="rId28"/>
    <p:sldId id="538" r:id="rId29"/>
    <p:sldId id="458"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93C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23" autoAdjust="0"/>
    <p:restoredTop sz="60000" autoAdjust="0"/>
  </p:normalViewPr>
  <p:slideViewPr>
    <p:cSldViewPr showGuides="1">
      <p:cViewPr varScale="1">
        <p:scale>
          <a:sx n="64" d="100"/>
          <a:sy n="64" d="100"/>
        </p:scale>
        <p:origin x="1206" y="60"/>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623383-6E9B-46F8-BAA1-87F6ED91B2D8}" type="datetimeFigureOut">
              <a:rPr lang="en-US" smtClean="0"/>
              <a:t>3/11/2020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5F7568-9ED5-4B10-A00A-7AF8F86DE0B9}" type="slidenum">
              <a:rPr lang="en-US" smtClean="0"/>
              <a:t>‹#›</a:t>
            </a:fld>
            <a:endParaRPr lang="en-US"/>
          </a:p>
        </p:txBody>
      </p:sp>
    </p:spTree>
    <p:extLst>
      <p:ext uri="{BB962C8B-B14F-4D97-AF65-F5344CB8AC3E}">
        <p14:creationId xmlns:p14="http://schemas.microsoft.com/office/powerpoint/2010/main" val="2595488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started in 2012 by a group of four rangeland scientists working for the ARS, who were charged with writing up a 5-year research plan, outlining the experiments and products we would generate over the next 5 years.   We were thinking about how we could improve our interaction with stakeholders, meaning rangeland managers and ranchers.  </a:t>
            </a:r>
          </a:p>
        </p:txBody>
      </p:sp>
      <p:sp>
        <p:nvSpPr>
          <p:cNvPr id="4" name="Slide Number Placeholder 3"/>
          <p:cNvSpPr>
            <a:spLocks noGrp="1"/>
          </p:cNvSpPr>
          <p:nvPr>
            <p:ph type="sldNum" sz="quarter" idx="10"/>
          </p:nvPr>
        </p:nvSpPr>
        <p:spPr/>
        <p:txBody>
          <a:bodyPr/>
          <a:lstStyle/>
          <a:p>
            <a:fld id="{A9B5EBF1-E0A6-456E-BB4E-814AE05733AD}" type="slidenum">
              <a:rPr lang="en-US" smtClean="0"/>
              <a:t>1</a:t>
            </a:fld>
            <a:endParaRPr lang="en-US" dirty="0"/>
          </a:p>
        </p:txBody>
      </p:sp>
    </p:spTree>
    <p:extLst>
      <p:ext uri="{BB962C8B-B14F-4D97-AF65-F5344CB8AC3E}">
        <p14:creationId xmlns:p14="http://schemas.microsoft.com/office/powerpoint/2010/main" val="3945806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treatment, shown in green, is a rest-rotational system where a single large herd of yearling steers is rotated through these pastures with at least 1 pasture in this treatment being rested each year. We use the same moderate stocking rate in both treatments but the rest-rotational herd is 10 times the size of a continuous grazing herd, which results in a combination of short-duration, high-intensity grazing and rest. This herd is adaptively managed by a diverse group of stakeholders.</a:t>
            </a:r>
          </a:p>
        </p:txBody>
      </p:sp>
      <p:sp>
        <p:nvSpPr>
          <p:cNvPr id="4" name="Slide Number Placeholder 3"/>
          <p:cNvSpPr>
            <a:spLocks noGrp="1"/>
          </p:cNvSpPr>
          <p:nvPr>
            <p:ph type="sldNum" sz="quarter" idx="5"/>
          </p:nvPr>
        </p:nvSpPr>
        <p:spPr/>
        <p:txBody>
          <a:bodyPr/>
          <a:lstStyle/>
          <a:p>
            <a:fld id="{8AA9DE60-E8E8-427E-A4F0-62A09970A1E3}" type="slidenum">
              <a:rPr lang="en-US" smtClean="0"/>
              <a:t>12</a:t>
            </a:fld>
            <a:endParaRPr lang="en-US"/>
          </a:p>
        </p:txBody>
      </p:sp>
    </p:spTree>
    <p:extLst>
      <p:ext uri="{BB962C8B-B14F-4D97-AF65-F5344CB8AC3E}">
        <p14:creationId xmlns:p14="http://schemas.microsoft.com/office/powerpoint/2010/main" val="1657642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What do we know?</a:t>
            </a:r>
          </a:p>
          <a:p>
            <a:pPr lvl="0"/>
            <a:r>
              <a:rPr lang="en-US" sz="1200" kern="1200" dirty="0">
                <a:solidFill>
                  <a:schemeClr val="tx1"/>
                </a:solidFill>
                <a:effectLst/>
                <a:latin typeface="+mn-lt"/>
                <a:ea typeface="+mn-ea"/>
                <a:cs typeface="+mn-cs"/>
              </a:rPr>
              <a:t>What do we want? (objectives/outcomes)</a:t>
            </a:r>
          </a:p>
          <a:p>
            <a:pPr lvl="0"/>
            <a:r>
              <a:rPr lang="en-US" sz="1200" kern="1200" dirty="0">
                <a:solidFill>
                  <a:schemeClr val="tx1"/>
                </a:solidFill>
                <a:effectLst/>
                <a:latin typeface="+mn-lt"/>
                <a:ea typeface="+mn-ea"/>
                <a:cs typeface="+mn-cs"/>
              </a:rPr>
              <a:t>What are our options? (management strategies)</a:t>
            </a:r>
          </a:p>
          <a:p>
            <a:pPr lvl="0"/>
            <a:r>
              <a:rPr lang="en-US" sz="1200" kern="1200" dirty="0">
                <a:solidFill>
                  <a:schemeClr val="tx1"/>
                </a:solidFill>
                <a:effectLst/>
                <a:latin typeface="+mn-lt"/>
                <a:ea typeface="+mn-ea"/>
                <a:cs typeface="+mn-cs"/>
              </a:rPr>
              <a:t>How will we measure success?  (indicators)</a:t>
            </a:r>
          </a:p>
          <a:p>
            <a:pPr lvl="0"/>
            <a:r>
              <a:rPr lang="en-US" sz="1200" kern="1200" dirty="0">
                <a:solidFill>
                  <a:schemeClr val="tx1"/>
                </a:solidFill>
                <a:effectLst/>
                <a:latin typeface="+mn-lt"/>
                <a:ea typeface="+mn-ea"/>
                <a:cs typeface="+mn-cs"/>
              </a:rPr>
              <a:t>How will we use this information?  (triggers)</a:t>
            </a:r>
          </a:p>
          <a:p>
            <a:endParaRPr lang="en-US" dirty="0"/>
          </a:p>
        </p:txBody>
      </p:sp>
      <p:sp>
        <p:nvSpPr>
          <p:cNvPr id="4" name="Slide Number Placeholder 3"/>
          <p:cNvSpPr>
            <a:spLocks noGrp="1"/>
          </p:cNvSpPr>
          <p:nvPr>
            <p:ph type="sldNum" sz="quarter" idx="10"/>
          </p:nvPr>
        </p:nvSpPr>
        <p:spPr/>
        <p:txBody>
          <a:bodyPr/>
          <a:lstStyle/>
          <a:p>
            <a:fld id="{B95F7568-9ED5-4B10-A00A-7AF8F86DE0B9}" type="slidenum">
              <a:rPr lang="en-US" smtClean="0"/>
              <a:t>13</a:t>
            </a:fld>
            <a:endParaRPr lang="en-US" dirty="0"/>
          </a:p>
        </p:txBody>
      </p:sp>
    </p:spTree>
    <p:extLst>
      <p:ext uri="{BB962C8B-B14F-4D97-AF65-F5344CB8AC3E}">
        <p14:creationId xmlns:p14="http://schemas.microsoft.com/office/powerpoint/2010/main" val="1204827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0B8D3D-9B96-40DE-8E77-B43A01E63DD3}" type="slidenum">
              <a:rPr lang="en-US" smtClean="0"/>
              <a:t>14</a:t>
            </a:fld>
            <a:endParaRPr lang="en-US"/>
          </a:p>
        </p:txBody>
      </p:sp>
    </p:spTree>
    <p:extLst>
      <p:ext uri="{BB962C8B-B14F-4D97-AF65-F5344CB8AC3E}">
        <p14:creationId xmlns:p14="http://schemas.microsoft.com/office/powerpoint/2010/main" val="28204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5F7568-9ED5-4B10-A00A-7AF8F86DE0B9}" type="slidenum">
              <a:rPr lang="en-US" smtClean="0"/>
              <a:t>15</a:t>
            </a:fld>
            <a:endParaRPr lang="en-US"/>
          </a:p>
        </p:txBody>
      </p:sp>
    </p:spTree>
    <p:extLst>
      <p:ext uri="{BB962C8B-B14F-4D97-AF65-F5344CB8AC3E}">
        <p14:creationId xmlns:p14="http://schemas.microsoft.com/office/powerpoint/2010/main" val="1768022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Baseline monitoring (pre-treatment) took place in summer of 2013. Then treatment monitoring in 2014 when the grazing treatment was implemented. Grazing monitoring was used to make within-season</a:t>
            </a:r>
            <a:r>
              <a:rPr lang="en-US" baseline="0" dirty="0"/>
              <a:t> decisions based on the short-term triggers decided by stakeholders (visual </a:t>
            </a:r>
            <a:r>
              <a:rPr lang="en-US" baseline="0" dirty="0" err="1"/>
              <a:t>obstructuion</a:t>
            </a:r>
            <a:r>
              <a:rPr lang="en-US" baseline="0" dirty="0"/>
              <a:t>, diet quality, animal behavior, </a:t>
            </a:r>
            <a:r>
              <a:rPr lang="en-US" baseline="0" dirty="0" err="1"/>
              <a:t>precip</a:t>
            </a:r>
            <a:r>
              <a:rPr lang="en-US" baseline="0" dirty="0"/>
              <a:t>. Etc.).  Weekly updates sent to stakeholder on pasture and animal conditions and behavior. </a:t>
            </a:r>
            <a:endParaRPr lang="en-US" dirty="0"/>
          </a:p>
          <a:p>
            <a:endParaRPr lang="en-US" dirty="0"/>
          </a:p>
        </p:txBody>
      </p:sp>
      <p:sp>
        <p:nvSpPr>
          <p:cNvPr id="4" name="Slide Number Placeholder 3"/>
          <p:cNvSpPr>
            <a:spLocks noGrp="1"/>
          </p:cNvSpPr>
          <p:nvPr>
            <p:ph type="sldNum" sz="quarter" idx="10"/>
          </p:nvPr>
        </p:nvSpPr>
        <p:spPr/>
        <p:txBody>
          <a:bodyPr/>
          <a:lstStyle/>
          <a:p>
            <a:fld id="{B95F7568-9ED5-4B10-A00A-7AF8F86DE0B9}" type="slidenum">
              <a:rPr lang="en-US" smtClean="0"/>
              <a:t>16</a:t>
            </a:fld>
            <a:endParaRPr lang="en-US"/>
          </a:p>
        </p:txBody>
      </p:sp>
    </p:spTree>
    <p:extLst>
      <p:ext uri="{BB962C8B-B14F-4D97-AF65-F5344CB8AC3E}">
        <p14:creationId xmlns:p14="http://schemas.microsoft.com/office/powerpoint/2010/main" val="3624423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group comes together 3 times a year for discussion of results of the previous season, and planning for the upcoming season. We offer suggested changes and vote for all decisions with a 75% supermajority. We’ve also expanded this over time to include field trips and inviting guests and learning more about the ranchers we work with.</a:t>
            </a:r>
          </a:p>
        </p:txBody>
      </p:sp>
      <p:sp>
        <p:nvSpPr>
          <p:cNvPr id="4" name="Slide Number Placeholder 3"/>
          <p:cNvSpPr>
            <a:spLocks noGrp="1"/>
          </p:cNvSpPr>
          <p:nvPr>
            <p:ph type="sldNum" sz="quarter" idx="10"/>
          </p:nvPr>
        </p:nvSpPr>
        <p:spPr/>
        <p:txBody>
          <a:bodyPr/>
          <a:lstStyle/>
          <a:p>
            <a:fld id="{B604B6A9-79DD-4285-A415-FA35507848A2}" type="slidenum">
              <a:rPr lang="en-US" smtClean="0"/>
              <a:t>17</a:t>
            </a:fld>
            <a:endParaRPr lang="en-US"/>
          </a:p>
        </p:txBody>
      </p:sp>
    </p:spTree>
    <p:extLst>
      <p:ext uri="{BB962C8B-B14F-4D97-AF65-F5344CB8AC3E}">
        <p14:creationId xmlns:p14="http://schemas.microsoft.com/office/powerpoint/2010/main" val="3573778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Engaged discussions on monitoring is the heart of a collaboration, getting data and sharing it alone is simply not enough you must talk it out, a lot of adaptive management projects skips this step.</a:t>
            </a:r>
          </a:p>
          <a:p>
            <a:endParaRPr lang="en-US" dirty="0"/>
          </a:p>
        </p:txBody>
      </p:sp>
      <p:sp>
        <p:nvSpPr>
          <p:cNvPr id="4" name="Slide Number Placeholder 3"/>
          <p:cNvSpPr>
            <a:spLocks noGrp="1"/>
          </p:cNvSpPr>
          <p:nvPr>
            <p:ph type="sldNum" sz="quarter" idx="10"/>
          </p:nvPr>
        </p:nvSpPr>
        <p:spPr/>
        <p:txBody>
          <a:bodyPr/>
          <a:lstStyle/>
          <a:p>
            <a:fld id="{B95F7568-9ED5-4B10-A00A-7AF8F86DE0B9}" type="slidenum">
              <a:rPr lang="en-US" smtClean="0"/>
              <a:t>18</a:t>
            </a:fld>
            <a:endParaRPr lang="en-US"/>
          </a:p>
        </p:txBody>
      </p:sp>
    </p:spTree>
    <p:extLst>
      <p:ext uri="{BB962C8B-B14F-4D97-AF65-F5344CB8AC3E}">
        <p14:creationId xmlns:p14="http://schemas.microsoft.com/office/powerpoint/2010/main" val="2218478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think through results, we have to examine the mental model of how this system works, we have thought exercises and scenarios working in groups often to think more about outcomes of our decisions and what the results are telling us.</a:t>
            </a:r>
          </a:p>
          <a:p>
            <a:endParaRPr lang="en-US" dirty="0"/>
          </a:p>
        </p:txBody>
      </p:sp>
      <p:sp>
        <p:nvSpPr>
          <p:cNvPr id="4" name="Slide Number Placeholder 3"/>
          <p:cNvSpPr>
            <a:spLocks noGrp="1"/>
          </p:cNvSpPr>
          <p:nvPr>
            <p:ph type="sldNum" sz="quarter" idx="10"/>
          </p:nvPr>
        </p:nvSpPr>
        <p:spPr/>
        <p:txBody>
          <a:bodyPr/>
          <a:lstStyle/>
          <a:p>
            <a:fld id="{B95F7568-9ED5-4B10-A00A-7AF8F86DE0B9}" type="slidenum">
              <a:rPr lang="en-US" smtClean="0"/>
              <a:t>19</a:t>
            </a:fld>
            <a:endParaRPr lang="en-US"/>
          </a:p>
        </p:txBody>
      </p:sp>
    </p:spTree>
    <p:extLst>
      <p:ext uri="{BB962C8B-B14F-4D97-AF65-F5344CB8AC3E}">
        <p14:creationId xmlns:p14="http://schemas.microsoft.com/office/powerpoint/2010/main" val="1672206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took about 3 years worth of meetings to go from a bunch of stakeholders to get to a collaborative community group, trust doesn’t happen fast. This slide represents an evolution from only the confines of the meeting space to Steve’s backyard, to Andy’s place during calving.</a:t>
            </a:r>
          </a:p>
          <a:p>
            <a:endParaRPr lang="en-US" dirty="0"/>
          </a:p>
        </p:txBody>
      </p:sp>
      <p:sp>
        <p:nvSpPr>
          <p:cNvPr id="4" name="Slide Number Placeholder 3"/>
          <p:cNvSpPr>
            <a:spLocks noGrp="1"/>
          </p:cNvSpPr>
          <p:nvPr>
            <p:ph type="sldNum" sz="quarter" idx="10"/>
          </p:nvPr>
        </p:nvSpPr>
        <p:spPr/>
        <p:txBody>
          <a:bodyPr/>
          <a:lstStyle/>
          <a:p>
            <a:fld id="{B95F7568-9ED5-4B10-A00A-7AF8F86DE0B9}" type="slidenum">
              <a:rPr lang="en-US" smtClean="0"/>
              <a:t>20</a:t>
            </a:fld>
            <a:endParaRPr lang="en-US"/>
          </a:p>
        </p:txBody>
      </p:sp>
    </p:spTree>
    <p:extLst>
      <p:ext uri="{BB962C8B-B14F-4D97-AF65-F5344CB8AC3E}">
        <p14:creationId xmlns:p14="http://schemas.microsoft.com/office/powerpoint/2010/main" val="780671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in a quote early on in the process, but originally the ranchers were only interested in cattle weight gains, NGOs about birds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 all </a:t>
            </a:r>
            <a:r>
              <a:rPr lang="en-US" sz="1200" kern="1200" dirty="0" err="1">
                <a:solidFill>
                  <a:schemeClr val="tx1"/>
                </a:solidFill>
                <a:effectLst/>
                <a:latin typeface="+mn-lt"/>
                <a:ea typeface="+mn-ea"/>
                <a:cs typeface="+mn-cs"/>
              </a:rPr>
              <a:t>siloed</a:t>
            </a:r>
            <a:r>
              <a:rPr lang="en-US" sz="1200" kern="1200" dirty="0">
                <a:solidFill>
                  <a:schemeClr val="tx1"/>
                </a:solidFill>
                <a:effectLst/>
                <a:latin typeface="+mn-lt"/>
                <a:ea typeface="+mn-ea"/>
                <a:cs typeface="+mn-cs"/>
              </a:rPr>
              <a:t>, and the group actually voted to agree to try to achieve all objectives, now we do (and we know there may be trade-offs. Didn’t know how to handle trying to reach all objectives, so the vote seemed to really help with that.</a:t>
            </a:r>
          </a:p>
          <a:p>
            <a:endParaRPr lang="en-US" dirty="0"/>
          </a:p>
        </p:txBody>
      </p:sp>
      <p:sp>
        <p:nvSpPr>
          <p:cNvPr id="4" name="Slide Number Placeholder 3"/>
          <p:cNvSpPr>
            <a:spLocks noGrp="1"/>
          </p:cNvSpPr>
          <p:nvPr>
            <p:ph type="sldNum" sz="quarter" idx="10"/>
          </p:nvPr>
        </p:nvSpPr>
        <p:spPr/>
        <p:txBody>
          <a:bodyPr/>
          <a:lstStyle/>
          <a:p>
            <a:fld id="{B604B6A9-79DD-4285-A415-FA35507848A2}" type="slidenum">
              <a:rPr lang="en-US" smtClean="0"/>
              <a:t>21</a:t>
            </a:fld>
            <a:endParaRPr lang="en-US"/>
          </a:p>
        </p:txBody>
      </p:sp>
    </p:spTree>
    <p:extLst>
      <p:ext uri="{BB962C8B-B14F-4D97-AF65-F5344CB8AC3E}">
        <p14:creationId xmlns:p14="http://schemas.microsoft.com/office/powerpoint/2010/main" val="1233042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Traditionally, many scientists in both academia and government agencies have taken a hands off approach to working with stakeholders.  </a:t>
            </a:r>
          </a:p>
        </p:txBody>
      </p:sp>
      <p:sp>
        <p:nvSpPr>
          <p:cNvPr id="4" name="Slide Number Placeholder 3"/>
          <p:cNvSpPr>
            <a:spLocks noGrp="1"/>
          </p:cNvSpPr>
          <p:nvPr>
            <p:ph type="sldNum" sz="quarter" idx="10"/>
          </p:nvPr>
        </p:nvSpPr>
        <p:spPr/>
        <p:txBody>
          <a:bodyPr/>
          <a:lstStyle/>
          <a:p>
            <a:fld id="{E3805A0B-B761-4C56-A2BD-89AD9F1DDEB5}" type="slidenum">
              <a:rPr lang="en-US" smtClean="0"/>
              <a:pPr/>
              <a:t>2</a:t>
            </a:fld>
            <a:endParaRPr lang="en-US"/>
          </a:p>
        </p:txBody>
      </p:sp>
    </p:spTree>
    <p:extLst>
      <p:ext uri="{BB962C8B-B14F-4D97-AF65-F5344CB8AC3E}">
        <p14:creationId xmlns:p14="http://schemas.microsoft.com/office/powerpoint/2010/main" val="31943797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What we have seen is an increase in trust and that participatory processes must facilitate trust, which takes time. I’ve also noticed my conversions with ranchers evolving, they incorporate birds in their language and I incorporate rangeland components into bird conservation.</a:t>
            </a:r>
            <a:endParaRPr lang="en-US" dirty="0"/>
          </a:p>
        </p:txBody>
      </p:sp>
      <p:sp>
        <p:nvSpPr>
          <p:cNvPr id="4" name="Slide Number Placeholder 3"/>
          <p:cNvSpPr>
            <a:spLocks noGrp="1"/>
          </p:cNvSpPr>
          <p:nvPr>
            <p:ph type="sldNum" sz="quarter" idx="10"/>
          </p:nvPr>
        </p:nvSpPr>
        <p:spPr/>
        <p:txBody>
          <a:bodyPr/>
          <a:lstStyle/>
          <a:p>
            <a:fld id="{B604B6A9-79DD-4285-A415-FA35507848A2}" type="slidenum">
              <a:rPr lang="en-US" smtClean="0"/>
              <a:t>22</a:t>
            </a:fld>
            <a:endParaRPr lang="en-US"/>
          </a:p>
        </p:txBody>
      </p:sp>
    </p:spTree>
    <p:extLst>
      <p:ext uri="{BB962C8B-B14F-4D97-AF65-F5344CB8AC3E}">
        <p14:creationId xmlns:p14="http://schemas.microsoft.com/office/powerpoint/2010/main" val="3716602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reiterates finds from the previous slide, learning to respect.</a:t>
            </a:r>
            <a:endParaRPr lang="en-US" dirty="0"/>
          </a:p>
        </p:txBody>
      </p:sp>
      <p:sp>
        <p:nvSpPr>
          <p:cNvPr id="4" name="Slide Number Placeholder 3"/>
          <p:cNvSpPr>
            <a:spLocks noGrp="1"/>
          </p:cNvSpPr>
          <p:nvPr>
            <p:ph type="sldNum" sz="quarter" idx="10"/>
          </p:nvPr>
        </p:nvSpPr>
        <p:spPr/>
        <p:txBody>
          <a:bodyPr/>
          <a:lstStyle/>
          <a:p>
            <a:fld id="{B604B6A9-79DD-4285-A415-FA35507848A2}" type="slidenum">
              <a:rPr lang="en-US" smtClean="0"/>
              <a:t>23</a:t>
            </a:fld>
            <a:endParaRPr lang="en-US"/>
          </a:p>
        </p:txBody>
      </p:sp>
    </p:spTree>
    <p:extLst>
      <p:ext uri="{BB962C8B-B14F-4D97-AF65-F5344CB8AC3E}">
        <p14:creationId xmlns:p14="http://schemas.microsoft.com/office/powerpoint/2010/main" val="1427189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first bullet here sums it all up. One huge challenge for NGOs</a:t>
            </a:r>
            <a:r>
              <a:rPr lang="en-US" baseline="0" dirty="0"/>
              <a:t> and agencies is not being deliberate about funding models to support collaborative efforts. In the graphic above, we know different species occur in the same relative space as indicated here, two different grassland birds that need very different habitats, this is a map of the CARM station. </a:t>
            </a:r>
            <a:r>
              <a:rPr lang="en-US" dirty="0"/>
              <a:t>We know need spatial prioritization in bird conservation and we know we may not be able to conserve all areas, adopting</a:t>
            </a:r>
            <a:r>
              <a:rPr lang="en-US" baseline="0" dirty="0"/>
              <a:t> more collaborative approaches could help with this.</a:t>
            </a:r>
            <a:endParaRPr lang="en-US" dirty="0"/>
          </a:p>
          <a:p>
            <a:endParaRPr lang="en-US" dirty="0"/>
          </a:p>
          <a:p>
            <a:endParaRPr lang="en-US" dirty="0"/>
          </a:p>
          <a:p>
            <a:r>
              <a:rPr lang="en-US" dirty="0"/>
              <a:t>Trust is the</a:t>
            </a:r>
            <a:r>
              <a:rPr lang="en-US" baseline="0" dirty="0"/>
              <a:t> absolute binding force in the work we do and in collaboration success, one big challenge at Bird Conservancy is aligning our goals with those of our primary partners (NRCS and State Wildlife agencies), when multiple </a:t>
            </a:r>
            <a:r>
              <a:rPr lang="en-US" baseline="0" dirty="0" err="1"/>
              <a:t>spp</a:t>
            </a:r>
            <a:r>
              <a:rPr lang="en-US" baseline="0" dirty="0"/>
              <a:t> occur on a ranch how do you manage for both or all?  While it is complicated, we aren’t even doing it at all.</a:t>
            </a:r>
            <a:endParaRPr lang="en-US" dirty="0"/>
          </a:p>
        </p:txBody>
      </p:sp>
      <p:sp>
        <p:nvSpPr>
          <p:cNvPr id="4" name="Slide Number Placeholder 3"/>
          <p:cNvSpPr>
            <a:spLocks noGrp="1"/>
          </p:cNvSpPr>
          <p:nvPr>
            <p:ph type="sldNum" sz="quarter" idx="10"/>
          </p:nvPr>
        </p:nvSpPr>
        <p:spPr/>
        <p:txBody>
          <a:bodyPr/>
          <a:lstStyle/>
          <a:p>
            <a:fld id="{B604B6A9-79DD-4285-A415-FA35507848A2}" type="slidenum">
              <a:rPr lang="en-US" smtClean="0"/>
              <a:t>24</a:t>
            </a:fld>
            <a:endParaRPr lang="en-US"/>
          </a:p>
        </p:txBody>
      </p:sp>
    </p:spTree>
    <p:extLst>
      <p:ext uri="{BB962C8B-B14F-4D97-AF65-F5344CB8AC3E}">
        <p14:creationId xmlns:p14="http://schemas.microsoft.com/office/powerpoint/2010/main" val="1737172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map shows where our private lands biologists are based in the region, all out of NRCS offices working with private landowners, they have the opportunity to initiative </a:t>
            </a:r>
            <a:r>
              <a:rPr lang="en-US" sz="1200" kern="1200" dirty="0" err="1">
                <a:solidFill>
                  <a:schemeClr val="tx1"/>
                </a:solidFill>
                <a:effectLst/>
                <a:latin typeface="+mn-lt"/>
                <a:ea typeface="+mn-ea"/>
                <a:cs typeface="+mn-cs"/>
              </a:rPr>
              <a:t>collaboratives</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Internally we struggle with a collaborative process combining the strength of our science team who conduct large-scale bird monitoring in all these areas, and relationship building and connection with private landowners from our stew bio. We can do better there too.</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703082-01D8-4C18-90F7-0F58B4D8D5F7}" type="slidenum">
              <a:rPr kumimoji="0" lang="ko-KR" altLang="en-US" sz="1200" b="0" i="0" u="none" strike="noStrike" kern="1200" cap="none" spc="0" normalizeH="0" baseline="0" noProof="0" smtClean="0">
                <a:ln>
                  <a:noFill/>
                </a:ln>
                <a:solidFill>
                  <a:prstClr val="black"/>
                </a:solidFill>
                <a:effectLst/>
                <a:uLnTx/>
                <a:uFillTx/>
                <a:latin typeface="Calibri"/>
                <a:ea typeface="맑은 고딕" panose="020B0503020000020004" pitchFamily="34" charset="-127"/>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altLang="ko-KR" sz="1200" b="0" i="0" u="none" strike="noStrike" kern="1200" cap="none" spc="0" normalizeH="0" baseline="0" noProof="0">
              <a:ln>
                <a:noFill/>
              </a:ln>
              <a:solidFill>
                <a:prstClr val="black"/>
              </a:solidFill>
              <a:effectLst/>
              <a:uLnTx/>
              <a:uFillTx/>
              <a:latin typeface="Calibri"/>
              <a:ea typeface="맑은 고딕" panose="020B0503020000020004" pitchFamily="34" charset="-127"/>
              <a:cs typeface="+mn-cs"/>
            </a:endParaRPr>
          </a:p>
        </p:txBody>
      </p:sp>
    </p:spTree>
    <p:extLst>
      <p:ext uri="{BB962C8B-B14F-4D97-AF65-F5344CB8AC3E}">
        <p14:creationId xmlns:p14="http://schemas.microsoft.com/office/powerpoint/2010/main" val="3365027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5F7568-9ED5-4B10-A00A-7AF8F86DE0B9}" type="slidenum">
              <a:rPr lang="en-US" smtClean="0"/>
              <a:t>28</a:t>
            </a:fld>
            <a:endParaRPr lang="en-US"/>
          </a:p>
        </p:txBody>
      </p:sp>
    </p:spTree>
    <p:extLst>
      <p:ext uri="{BB962C8B-B14F-4D97-AF65-F5344CB8AC3E}">
        <p14:creationId xmlns:p14="http://schemas.microsoft.com/office/powerpoint/2010/main" val="601530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Over the past two decades, there has been substantial debate in the rangeland profession over the degree to which various grazing management systems influence rangeland productivity and conservation.  Many managers working at the scale of entire ranchers or grazing allotments report that they feel there are ecological benefits of certain rotational grazing approaches, while over 5 decades of research by rangeland scientists, </a:t>
            </a:r>
            <a:r>
              <a:rPr lang="en-US" baseline="0" dirty="0" err="1"/>
              <a:t>primarly</a:t>
            </a:r>
            <a:r>
              <a:rPr lang="en-US" baseline="0" dirty="0"/>
              <a:t> working at smaller spatial scales, has reported minimal or no ecological benefits of rotational grazing regimes.  So we wanted to address this controversy by conducting research in a manner that brings together mangers and scientists in the research process.</a:t>
            </a:r>
          </a:p>
        </p:txBody>
      </p:sp>
      <p:sp>
        <p:nvSpPr>
          <p:cNvPr id="4" name="Slide Number Placeholder 3"/>
          <p:cNvSpPr>
            <a:spLocks noGrp="1"/>
          </p:cNvSpPr>
          <p:nvPr>
            <p:ph type="sldNum" sz="quarter" idx="10"/>
          </p:nvPr>
        </p:nvSpPr>
        <p:spPr/>
        <p:txBody>
          <a:bodyPr/>
          <a:lstStyle/>
          <a:p>
            <a:fld id="{E3805A0B-B761-4C56-A2BD-89AD9F1DDEB5}" type="slidenum">
              <a:rPr lang="en-US" smtClean="0"/>
              <a:pPr/>
              <a:t>3</a:t>
            </a:fld>
            <a:endParaRPr lang="en-US"/>
          </a:p>
        </p:txBody>
      </p:sp>
    </p:spTree>
    <p:extLst>
      <p:ext uri="{BB962C8B-B14F-4D97-AF65-F5344CB8AC3E}">
        <p14:creationId xmlns:p14="http://schemas.microsoft.com/office/powerpoint/2010/main" val="2218854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we recognize that society increasingly values rangelands for much more than just livestock production.  We also value things like wildlife habitat and soil carbon, and so we wanted to study multiple ecosystem goods and services in rangelands.</a:t>
            </a:r>
          </a:p>
        </p:txBody>
      </p:sp>
      <p:sp>
        <p:nvSpPr>
          <p:cNvPr id="4" name="Slide Number Placeholder 3"/>
          <p:cNvSpPr>
            <a:spLocks noGrp="1"/>
          </p:cNvSpPr>
          <p:nvPr>
            <p:ph type="sldNum" sz="quarter" idx="10"/>
          </p:nvPr>
        </p:nvSpPr>
        <p:spPr/>
        <p:txBody>
          <a:bodyPr/>
          <a:lstStyle/>
          <a:p>
            <a:fld id="{A9B5EBF1-E0A6-456E-BB4E-814AE05733AD}" type="slidenum">
              <a:rPr lang="en-US" smtClean="0"/>
              <a:t>4</a:t>
            </a:fld>
            <a:endParaRPr lang="en-US" dirty="0"/>
          </a:p>
        </p:txBody>
      </p:sp>
    </p:spTree>
    <p:extLst>
      <p:ext uri="{BB962C8B-B14F-4D97-AF65-F5344CB8AC3E}">
        <p14:creationId xmlns:p14="http://schemas.microsoft.com/office/powerpoint/2010/main" val="3418596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083FF3F-FCDA-4ABF-8E8D-1F84E83D9EF5}" type="slidenum">
              <a:rPr lang="en-US" altLang="en-US"/>
              <a:pPr eaLnBrk="1" hangingPunct="1"/>
              <a:t>5</a:t>
            </a:fld>
            <a:endParaRPr lang="en-US" alt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So the original definition of adaptive management, is the application of experimentation to resource management in order to speed learning and change management in response to new knowledge.  Under adaptive management, management is designed both to increase learning and achieve management objectives.  </a:t>
            </a:r>
          </a:p>
        </p:txBody>
      </p:sp>
    </p:spTree>
    <p:extLst>
      <p:ext uri="{BB962C8B-B14F-4D97-AF65-F5344CB8AC3E}">
        <p14:creationId xmlns:p14="http://schemas.microsoft.com/office/powerpoint/2010/main" val="3420680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p:spPr>
        <p:txBody>
          <a:bodyPr/>
          <a:lstStyle/>
          <a:p>
            <a:r>
              <a:rPr lang="en-US" dirty="0"/>
              <a:t>Collaborative adaptive management builds</a:t>
            </a:r>
            <a:r>
              <a:rPr lang="en-US" baseline="0" dirty="0"/>
              <a:t> on AM to involve multiple stakeholders and draw on diverse knowledge sources to integrate management and science </a:t>
            </a:r>
            <a:endParaRPr lang="en-US" dirty="0"/>
          </a:p>
        </p:txBody>
      </p:sp>
      <p:sp>
        <p:nvSpPr>
          <p:cNvPr id="4" name="Slide Number Placeholder 3"/>
          <p:cNvSpPr>
            <a:spLocks noGrp="1"/>
          </p:cNvSpPr>
          <p:nvPr>
            <p:ph type="sldNum" sz="quarter" idx="5"/>
          </p:nvPr>
        </p:nvSpPr>
        <p:spPr/>
        <p:txBody>
          <a:bodyPr/>
          <a:lstStyle/>
          <a:p>
            <a:pPr>
              <a:defRPr/>
            </a:pPr>
            <a:fld id="{8255B417-B56C-4870-B753-2FD70D971814}" type="slidenum">
              <a:rPr lang="en-US" smtClean="0"/>
              <a:pPr>
                <a:defRPr/>
              </a:pPr>
              <a:t>6</a:t>
            </a:fld>
            <a:endParaRPr lang="en-US" dirty="0"/>
          </a:p>
        </p:txBody>
      </p:sp>
    </p:spTree>
    <p:extLst>
      <p:ext uri="{BB962C8B-B14F-4D97-AF65-F5344CB8AC3E}">
        <p14:creationId xmlns:p14="http://schemas.microsoft.com/office/powerpoint/2010/main" val="33880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a stakeholder on this project, my role is in part to think about what we can offer and what I can bring back to bird conservancy.</a:t>
            </a:r>
          </a:p>
          <a:p>
            <a:r>
              <a:rPr lang="en-US" sz="1200" kern="1200" dirty="0">
                <a:solidFill>
                  <a:schemeClr val="tx1"/>
                </a:solidFill>
                <a:effectLst/>
                <a:latin typeface="+mn-lt"/>
                <a:ea typeface="+mn-ea"/>
                <a:cs typeface="+mn-cs"/>
              </a:rPr>
              <a:t>Much of the west is in private land ownership and grassland birds occur largely on private lands throughout their annual life cycle, the CARM model as we’ll talk about can advance bird conservation, and with our private lands</a:t>
            </a:r>
            <a:r>
              <a:rPr lang="en-US" sz="1200" kern="1200" baseline="0" dirty="0">
                <a:solidFill>
                  <a:schemeClr val="tx1"/>
                </a:solidFill>
                <a:effectLst/>
                <a:latin typeface="+mn-lt"/>
                <a:ea typeface="+mn-ea"/>
                <a:cs typeface="+mn-cs"/>
              </a:rPr>
              <a:t> </a:t>
            </a:r>
            <a:r>
              <a:rPr lang="en-US" sz="1200" kern="1200" baseline="0">
                <a:solidFill>
                  <a:schemeClr val="tx1"/>
                </a:solidFill>
                <a:effectLst/>
                <a:latin typeface="+mn-lt"/>
                <a:ea typeface="+mn-ea"/>
                <a:cs typeface="+mn-cs"/>
              </a:rPr>
              <a:t>wildlife biologists</a:t>
            </a:r>
            <a:r>
              <a:rPr lang="en-US" sz="1200" kern="120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604B6A9-79DD-4285-A415-FA35507848A2}" type="slidenum">
              <a:rPr lang="en-US" smtClean="0"/>
              <a:t>9</a:t>
            </a:fld>
            <a:endParaRPr lang="en-US"/>
          </a:p>
        </p:txBody>
      </p:sp>
    </p:spTree>
    <p:extLst>
      <p:ext uri="{BB962C8B-B14F-4D97-AF65-F5344CB8AC3E}">
        <p14:creationId xmlns:p14="http://schemas.microsoft.com/office/powerpoint/2010/main" val="1136612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The Collaborative Adaptive Rangeland Management experiment is an on-going experiment in northeastern Colorado’s shortgrass steppe. The experiment is complex so I’ll simplify it - essentially we have a ranch that is divided equally into two treatments.</a:t>
            </a:r>
          </a:p>
        </p:txBody>
      </p:sp>
      <p:sp>
        <p:nvSpPr>
          <p:cNvPr id="4" name="Slide Number Placeholder 3"/>
          <p:cNvSpPr>
            <a:spLocks noGrp="1"/>
          </p:cNvSpPr>
          <p:nvPr>
            <p:ph type="sldNum" sz="quarter" idx="5"/>
          </p:nvPr>
        </p:nvSpPr>
        <p:spPr/>
        <p:txBody>
          <a:bodyPr/>
          <a:lstStyle/>
          <a:p>
            <a:fld id="{8AA9DE60-E8E8-427E-A4F0-62A09970A1E3}" type="slidenum">
              <a:rPr lang="en-US" smtClean="0"/>
              <a:t>10</a:t>
            </a:fld>
            <a:endParaRPr lang="en-US"/>
          </a:p>
        </p:txBody>
      </p:sp>
    </p:spTree>
    <p:extLst>
      <p:ext uri="{BB962C8B-B14F-4D97-AF65-F5344CB8AC3E}">
        <p14:creationId xmlns:p14="http://schemas.microsoft.com/office/powerpoint/2010/main" val="593055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One treatment, shown in purple, consists of continuous, season-long grazing by 10 small herds of yearling steers, with one herd in each pasture. We consider this the “status quo” of grazing management in the shortgrass steppe.</a:t>
            </a:r>
          </a:p>
        </p:txBody>
      </p:sp>
      <p:sp>
        <p:nvSpPr>
          <p:cNvPr id="4" name="Slide Number Placeholder 3"/>
          <p:cNvSpPr>
            <a:spLocks noGrp="1"/>
          </p:cNvSpPr>
          <p:nvPr>
            <p:ph type="sldNum" sz="quarter" idx="5"/>
          </p:nvPr>
        </p:nvSpPr>
        <p:spPr/>
        <p:txBody>
          <a:bodyPr/>
          <a:lstStyle/>
          <a:p>
            <a:fld id="{8AA9DE60-E8E8-427E-A4F0-62A09970A1E3}" type="slidenum">
              <a:rPr lang="en-US" smtClean="0"/>
              <a:t>11</a:t>
            </a:fld>
            <a:endParaRPr lang="en-US"/>
          </a:p>
        </p:txBody>
      </p:sp>
    </p:spTree>
    <p:extLst>
      <p:ext uri="{BB962C8B-B14F-4D97-AF65-F5344CB8AC3E}">
        <p14:creationId xmlns:p14="http://schemas.microsoft.com/office/powerpoint/2010/main" val="3232059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8C8E02-9CFF-4AFF-87C4-42F65A509A58}" type="datetimeFigureOut">
              <a:rPr lang="en-US" smtClean="0"/>
              <a:t>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1A57D4-6FEA-4C0D-90F3-4F115B0A908F}" type="slidenum">
              <a:rPr lang="en-US" smtClean="0"/>
              <a:t>‹#›</a:t>
            </a:fld>
            <a:endParaRPr lang="en-US"/>
          </a:p>
        </p:txBody>
      </p:sp>
    </p:spTree>
    <p:extLst>
      <p:ext uri="{BB962C8B-B14F-4D97-AF65-F5344CB8AC3E}">
        <p14:creationId xmlns:p14="http://schemas.microsoft.com/office/powerpoint/2010/main" val="4188200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8C8E02-9CFF-4AFF-87C4-42F65A509A58}" type="datetimeFigureOut">
              <a:rPr lang="en-US" smtClean="0"/>
              <a:t>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1A57D4-6FEA-4C0D-90F3-4F115B0A908F}" type="slidenum">
              <a:rPr lang="en-US" smtClean="0"/>
              <a:t>‹#›</a:t>
            </a:fld>
            <a:endParaRPr lang="en-US"/>
          </a:p>
        </p:txBody>
      </p:sp>
    </p:spTree>
    <p:extLst>
      <p:ext uri="{BB962C8B-B14F-4D97-AF65-F5344CB8AC3E}">
        <p14:creationId xmlns:p14="http://schemas.microsoft.com/office/powerpoint/2010/main" val="931105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8C8E02-9CFF-4AFF-87C4-42F65A509A58}" type="datetimeFigureOut">
              <a:rPr lang="en-US" smtClean="0"/>
              <a:t>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1A57D4-6FEA-4C0D-90F3-4F115B0A908F}" type="slidenum">
              <a:rPr lang="en-US" smtClean="0"/>
              <a:t>‹#›</a:t>
            </a:fld>
            <a:endParaRPr lang="en-US"/>
          </a:p>
        </p:txBody>
      </p:sp>
    </p:spTree>
    <p:extLst>
      <p:ext uri="{BB962C8B-B14F-4D97-AF65-F5344CB8AC3E}">
        <p14:creationId xmlns:p14="http://schemas.microsoft.com/office/powerpoint/2010/main" val="753752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6" name="Picture 5"/>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4300" y="-38100"/>
            <a:ext cx="9363076" cy="4362433"/>
          </a:xfrm>
          <a:prstGeom prst="rect">
            <a:avLst/>
          </a:prstGeom>
          <a:noFill/>
          <a:ln>
            <a:noFill/>
          </a:ln>
        </p:spPr>
      </p:pic>
      <p:pic>
        <p:nvPicPr>
          <p:cNvPr id="7" name="Picture 6"/>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3397" y="4903125"/>
            <a:ext cx="3232150" cy="1544682"/>
          </a:xfrm>
          <a:prstGeom prst="rect">
            <a:avLst/>
          </a:prstGeom>
          <a:noFill/>
          <a:ln>
            <a:noFill/>
          </a:ln>
        </p:spPr>
      </p:pic>
      <p:sp>
        <p:nvSpPr>
          <p:cNvPr id="10" name="Title 1"/>
          <p:cNvSpPr>
            <a:spLocks noGrp="1"/>
          </p:cNvSpPr>
          <p:nvPr>
            <p:ph type="ctrTitle"/>
          </p:nvPr>
        </p:nvSpPr>
        <p:spPr>
          <a:xfrm>
            <a:off x="685800" y="792215"/>
            <a:ext cx="7772400" cy="1345507"/>
          </a:xfrm>
          <a:prstGeom prst="rect">
            <a:avLst/>
          </a:prstGeom>
        </p:spPr>
        <p:txBody>
          <a:bodyPr anchor="t" anchorCtr="0">
            <a:noAutofit/>
          </a:bodyPr>
          <a:lstStyle>
            <a:lvl1pPr algn="r">
              <a:defRPr sz="6000" b="1" baseline="0">
                <a:solidFill>
                  <a:schemeClr val="bg2">
                    <a:lumMod val="25000"/>
                  </a:schemeClr>
                </a:solidFill>
                <a:latin typeface="Garamond"/>
              </a:defRPr>
            </a:lvl1pPr>
          </a:lstStyle>
          <a:p>
            <a:r>
              <a:rPr lang="en-US"/>
              <a:t>Click to edit Master title style</a:t>
            </a:r>
            <a:endParaRPr lang="en-US" dirty="0"/>
          </a:p>
        </p:txBody>
      </p:sp>
      <p:sp>
        <p:nvSpPr>
          <p:cNvPr id="11" name="Subtitle 2"/>
          <p:cNvSpPr>
            <a:spLocks noGrp="1"/>
          </p:cNvSpPr>
          <p:nvPr>
            <p:ph type="subTitle" idx="1"/>
          </p:nvPr>
        </p:nvSpPr>
        <p:spPr>
          <a:xfrm>
            <a:off x="2226590" y="2137721"/>
            <a:ext cx="6231610" cy="1762625"/>
          </a:xfrm>
        </p:spPr>
        <p:txBody>
          <a:bodyPr/>
          <a:lstStyle>
            <a:lvl1pPr marL="0" indent="0" algn="r">
              <a:buNone/>
              <a:defRPr b="0" i="0" baseline="0">
                <a:solidFill>
                  <a:schemeClr val="bg2">
                    <a:lumMod val="9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solidFill>
                  <a:schemeClr val="bg1"/>
                </a:solidFill>
              </a:rPr>
              <a:t>Click to edit Master subtitle style</a:t>
            </a:r>
            <a:endParaRPr lang="en-US" dirty="0">
              <a:solidFill>
                <a:schemeClr val="bg1"/>
              </a:solidFill>
            </a:endParaRPr>
          </a:p>
        </p:txBody>
      </p:sp>
      <p:sp>
        <p:nvSpPr>
          <p:cNvPr id="12" name="Subtitle 2"/>
          <p:cNvSpPr txBox="1">
            <a:spLocks/>
          </p:cNvSpPr>
          <p:nvPr userDrawn="1"/>
        </p:nvSpPr>
        <p:spPr>
          <a:xfrm>
            <a:off x="4341173" y="4958215"/>
            <a:ext cx="4117028" cy="176262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b="0" i="0" kern="1200">
                <a:solidFill>
                  <a:schemeClr val="bg2">
                    <a:lumMod val="2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a:ln>
                  <a:noFill/>
                </a:ln>
                <a:solidFill>
                  <a:srgbClr val="EEECE1">
                    <a:lumMod val="25000"/>
                  </a:srgbClr>
                </a:solidFill>
                <a:effectLst/>
                <a:uLnTx/>
                <a:uFillTx/>
                <a:latin typeface="Arial"/>
                <a:ea typeface="+mn-ea"/>
                <a:cs typeface="Arial"/>
              </a:rPr>
              <a:t>Contact Info</a:t>
            </a:r>
          </a:p>
        </p:txBody>
      </p:sp>
    </p:spTree>
    <p:extLst>
      <p:ext uri="{BB962C8B-B14F-4D97-AF65-F5344CB8AC3E}">
        <p14:creationId xmlns:p14="http://schemas.microsoft.com/office/powerpoint/2010/main" val="1767788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854658"/>
            <a:ext cx="8229600" cy="1143000"/>
          </a:xfrm>
        </p:spPr>
        <p:txBody>
          <a:bodyPr/>
          <a:lstStyle/>
          <a:p>
            <a:r>
              <a:rPr lang="en-US"/>
              <a:t>Click to edit Master title style</a:t>
            </a:r>
            <a:endParaRPr lang="en-US" dirty="0"/>
          </a:p>
        </p:txBody>
      </p:sp>
      <p:pic>
        <p:nvPicPr>
          <p:cNvPr id="5" name="Picture 4"/>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8266" y="5716034"/>
            <a:ext cx="1910742" cy="913166"/>
          </a:xfrm>
          <a:prstGeom prst="rect">
            <a:avLst/>
          </a:prstGeom>
          <a:noFill/>
          <a:ln>
            <a:noFill/>
          </a:ln>
        </p:spPr>
      </p:pic>
    </p:spTree>
    <p:extLst>
      <p:ext uri="{BB962C8B-B14F-4D97-AF65-F5344CB8AC3E}">
        <p14:creationId xmlns:p14="http://schemas.microsoft.com/office/powerpoint/2010/main" val="3617998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255068"/>
            <a:ext cx="6400800" cy="1285260"/>
          </a:xfrm>
        </p:spPr>
        <p:txBody>
          <a:bodyPr>
            <a:normAutofit/>
          </a:bodyPr>
          <a:lstStyle>
            <a:lvl1pPr marL="0" indent="0" algn="l">
              <a:buNone/>
              <a:defRPr sz="2800">
                <a:solidFill>
                  <a:schemeClr val="bg2">
                    <a:lumMod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Title 1"/>
          <p:cNvSpPr>
            <a:spLocks noGrp="1"/>
          </p:cNvSpPr>
          <p:nvPr>
            <p:ph type="title"/>
          </p:nvPr>
        </p:nvSpPr>
        <p:spPr>
          <a:xfrm>
            <a:off x="457200" y="854658"/>
            <a:ext cx="8229600" cy="1143000"/>
          </a:xfrm>
        </p:spPr>
        <p:txBody>
          <a:bodyPr/>
          <a:lstStyle>
            <a:lvl1pPr>
              <a:defRPr>
                <a:solidFill>
                  <a:schemeClr val="bg2">
                    <a:lumMod val="25000"/>
                  </a:schemeClr>
                </a:solidFill>
              </a:defRPr>
            </a:lvl1pPr>
          </a:lstStyle>
          <a:p>
            <a:r>
              <a:rPr lang="en-US"/>
              <a:t>Click to edit Master title style</a:t>
            </a:r>
            <a:endParaRPr lang="en-US" dirty="0"/>
          </a:p>
        </p:txBody>
      </p:sp>
      <p:pic>
        <p:nvPicPr>
          <p:cNvPr id="7" name="Picture 6"/>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8266" y="5716034"/>
            <a:ext cx="1910742" cy="913166"/>
          </a:xfrm>
          <a:prstGeom prst="rect">
            <a:avLst/>
          </a:prstGeom>
          <a:noFill/>
          <a:ln>
            <a:noFill/>
          </a:ln>
        </p:spPr>
      </p:pic>
    </p:spTree>
    <p:extLst>
      <p:ext uri="{BB962C8B-B14F-4D97-AF65-F5344CB8AC3E}">
        <p14:creationId xmlns:p14="http://schemas.microsoft.com/office/powerpoint/2010/main" val="2373465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97658"/>
            <a:ext cx="8229600" cy="4128505"/>
          </a:xfrm>
        </p:spPr>
        <p:txBody>
          <a:bodyPr/>
          <a:lstStyle>
            <a:lvl1pPr algn="l">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457200" y="854658"/>
            <a:ext cx="8229600" cy="1143000"/>
          </a:xfrm>
        </p:spPr>
        <p:txBody>
          <a:bodyPr/>
          <a:lstStyle/>
          <a:p>
            <a:r>
              <a:rPr lang="en-US"/>
              <a:t>Click to edit Master title style</a:t>
            </a:r>
            <a:endParaRPr lang="en-US" dirty="0"/>
          </a:p>
        </p:txBody>
      </p:sp>
      <p:pic>
        <p:nvPicPr>
          <p:cNvPr id="6" name="Picture 5"/>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8266" y="5716034"/>
            <a:ext cx="1910742" cy="913166"/>
          </a:xfrm>
          <a:prstGeom prst="rect">
            <a:avLst/>
          </a:prstGeom>
          <a:noFill/>
          <a:ln>
            <a:noFill/>
          </a:ln>
        </p:spPr>
      </p:pic>
    </p:spTree>
    <p:extLst>
      <p:ext uri="{BB962C8B-B14F-4D97-AF65-F5344CB8AC3E}">
        <p14:creationId xmlns:p14="http://schemas.microsoft.com/office/powerpoint/2010/main" val="2930597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3" name="Picture 2"/>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8266" y="5716034"/>
            <a:ext cx="1910742" cy="913166"/>
          </a:xfrm>
          <a:prstGeom prst="rect">
            <a:avLst/>
          </a:prstGeom>
          <a:noFill/>
          <a:ln>
            <a:noFill/>
          </a:ln>
        </p:spPr>
      </p:pic>
    </p:spTree>
    <p:extLst>
      <p:ext uri="{BB962C8B-B14F-4D97-AF65-F5344CB8AC3E}">
        <p14:creationId xmlns:p14="http://schemas.microsoft.com/office/powerpoint/2010/main" val="290873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552229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hasCustomPrompt="1"/>
          </p:nvPr>
        </p:nvSpPr>
        <p:spPr>
          <a:xfrm>
            <a:off x="3241800" y="6072981"/>
            <a:ext cx="5486400" cy="566738"/>
          </a:xfrm>
        </p:spPr>
        <p:txBody>
          <a:bodyPr anchor="b"/>
          <a:lstStyle>
            <a:lvl1pPr algn="r">
              <a:defRPr sz="2000" b="1"/>
            </a:lvl1pPr>
          </a:lstStyle>
          <a:p>
            <a:r>
              <a:rPr lang="en-US" dirty="0"/>
              <a:t>Photo</a:t>
            </a:r>
          </a:p>
        </p:txBody>
      </p:sp>
      <p:pic>
        <p:nvPicPr>
          <p:cNvPr id="5" name="Picture 4"/>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8266" y="5716034"/>
            <a:ext cx="1910742" cy="913166"/>
          </a:xfrm>
          <a:prstGeom prst="rect">
            <a:avLst/>
          </a:prstGeom>
          <a:noFill/>
          <a:ln>
            <a:noFill/>
          </a:ln>
        </p:spPr>
      </p:pic>
    </p:spTree>
    <p:extLst>
      <p:ext uri="{BB962C8B-B14F-4D97-AF65-F5344CB8AC3E}">
        <p14:creationId xmlns:p14="http://schemas.microsoft.com/office/powerpoint/2010/main" val="3950715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4320" y="137160"/>
            <a:ext cx="7498080" cy="914400"/>
          </a:xfrm>
        </p:spPr>
        <p:txBody>
          <a:bodyPr/>
          <a:lstStyle/>
          <a:p>
            <a:r>
              <a:rPr lang="en-US"/>
              <a:t>Click to edit Master title style</a:t>
            </a:r>
          </a:p>
        </p:txBody>
      </p:sp>
      <p:sp>
        <p:nvSpPr>
          <p:cNvPr id="3" name="Text Placeholder 2"/>
          <p:cNvSpPr>
            <a:spLocks noGrp="1"/>
          </p:cNvSpPr>
          <p:nvPr>
            <p:ph type="body" sz="half" idx="1"/>
          </p:nvPr>
        </p:nvSpPr>
        <p:spPr>
          <a:xfrm>
            <a:off x="609600" y="1371600"/>
            <a:ext cx="40005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371600"/>
            <a:ext cx="40005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46720" y="135096"/>
            <a:ext cx="914400" cy="960120"/>
          </a:xfrm>
          <a:prstGeom prst="rect">
            <a:avLst/>
          </a:prstGeom>
        </p:spPr>
      </p:pic>
    </p:spTree>
    <p:extLst>
      <p:ext uri="{BB962C8B-B14F-4D97-AF65-F5344CB8AC3E}">
        <p14:creationId xmlns:p14="http://schemas.microsoft.com/office/powerpoint/2010/main" val="3380932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8C8E02-9CFF-4AFF-87C4-42F65A509A58}" type="datetimeFigureOut">
              <a:rPr lang="en-US" smtClean="0"/>
              <a:t>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1A57D4-6FEA-4C0D-90F3-4F115B0A908F}" type="slidenum">
              <a:rPr lang="en-US" smtClean="0"/>
              <a:t>‹#›</a:t>
            </a:fld>
            <a:endParaRPr lang="en-US"/>
          </a:p>
        </p:txBody>
      </p:sp>
    </p:spTree>
    <p:extLst>
      <p:ext uri="{BB962C8B-B14F-4D97-AF65-F5344CB8AC3E}">
        <p14:creationId xmlns:p14="http://schemas.microsoft.com/office/powerpoint/2010/main" val="3790044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8C8E02-9CFF-4AFF-87C4-42F65A509A58}" type="datetimeFigureOut">
              <a:rPr lang="en-US" smtClean="0"/>
              <a:t>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1A57D4-6FEA-4C0D-90F3-4F115B0A908F}" type="slidenum">
              <a:rPr lang="en-US" smtClean="0"/>
              <a:t>‹#›</a:t>
            </a:fld>
            <a:endParaRPr lang="en-US"/>
          </a:p>
        </p:txBody>
      </p:sp>
    </p:spTree>
    <p:extLst>
      <p:ext uri="{BB962C8B-B14F-4D97-AF65-F5344CB8AC3E}">
        <p14:creationId xmlns:p14="http://schemas.microsoft.com/office/powerpoint/2010/main" val="3263090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8C8E02-9CFF-4AFF-87C4-42F65A509A58}" type="datetimeFigureOut">
              <a:rPr lang="en-US" smtClean="0"/>
              <a:t>3/11/2020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1A57D4-6FEA-4C0D-90F3-4F115B0A908F}" type="slidenum">
              <a:rPr lang="en-US" smtClean="0"/>
              <a:t>‹#›</a:t>
            </a:fld>
            <a:endParaRPr lang="en-US"/>
          </a:p>
        </p:txBody>
      </p:sp>
    </p:spTree>
    <p:extLst>
      <p:ext uri="{BB962C8B-B14F-4D97-AF65-F5344CB8AC3E}">
        <p14:creationId xmlns:p14="http://schemas.microsoft.com/office/powerpoint/2010/main" val="2590300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8C8E02-9CFF-4AFF-87C4-42F65A509A58}" type="datetimeFigureOut">
              <a:rPr lang="en-US" smtClean="0"/>
              <a:t>3/11/2020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1A57D4-6FEA-4C0D-90F3-4F115B0A908F}" type="slidenum">
              <a:rPr lang="en-US" smtClean="0"/>
              <a:t>‹#›</a:t>
            </a:fld>
            <a:endParaRPr lang="en-US"/>
          </a:p>
        </p:txBody>
      </p:sp>
    </p:spTree>
    <p:extLst>
      <p:ext uri="{BB962C8B-B14F-4D97-AF65-F5344CB8AC3E}">
        <p14:creationId xmlns:p14="http://schemas.microsoft.com/office/powerpoint/2010/main" val="4051922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8C8E02-9CFF-4AFF-87C4-42F65A509A58}" type="datetimeFigureOut">
              <a:rPr lang="en-US" smtClean="0"/>
              <a:t>3/11/2020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1A57D4-6FEA-4C0D-90F3-4F115B0A908F}" type="slidenum">
              <a:rPr lang="en-US" smtClean="0"/>
              <a:t>‹#›</a:t>
            </a:fld>
            <a:endParaRPr lang="en-US"/>
          </a:p>
        </p:txBody>
      </p:sp>
    </p:spTree>
    <p:extLst>
      <p:ext uri="{BB962C8B-B14F-4D97-AF65-F5344CB8AC3E}">
        <p14:creationId xmlns:p14="http://schemas.microsoft.com/office/powerpoint/2010/main" val="2739216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8C8E02-9CFF-4AFF-87C4-42F65A509A58}" type="datetimeFigureOut">
              <a:rPr lang="en-US" smtClean="0"/>
              <a:t>3/11/2020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1A57D4-6FEA-4C0D-90F3-4F115B0A908F}" type="slidenum">
              <a:rPr lang="en-US" smtClean="0"/>
              <a:t>‹#›</a:t>
            </a:fld>
            <a:endParaRPr lang="en-US"/>
          </a:p>
        </p:txBody>
      </p:sp>
    </p:spTree>
    <p:extLst>
      <p:ext uri="{BB962C8B-B14F-4D97-AF65-F5344CB8AC3E}">
        <p14:creationId xmlns:p14="http://schemas.microsoft.com/office/powerpoint/2010/main" val="3190247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8C8E02-9CFF-4AFF-87C4-42F65A509A58}" type="datetimeFigureOut">
              <a:rPr lang="en-US" smtClean="0"/>
              <a:t>3/11/2020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1A57D4-6FEA-4C0D-90F3-4F115B0A908F}" type="slidenum">
              <a:rPr lang="en-US" smtClean="0"/>
              <a:t>‹#›</a:t>
            </a:fld>
            <a:endParaRPr lang="en-US"/>
          </a:p>
        </p:txBody>
      </p:sp>
    </p:spTree>
    <p:extLst>
      <p:ext uri="{BB962C8B-B14F-4D97-AF65-F5344CB8AC3E}">
        <p14:creationId xmlns:p14="http://schemas.microsoft.com/office/powerpoint/2010/main" val="383303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8C8E02-9CFF-4AFF-87C4-42F65A509A58}" type="datetimeFigureOut">
              <a:rPr lang="en-US" smtClean="0"/>
              <a:t>3/11/2020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1A57D4-6FEA-4C0D-90F3-4F115B0A908F}" type="slidenum">
              <a:rPr lang="en-US" smtClean="0"/>
              <a:t>‹#›</a:t>
            </a:fld>
            <a:endParaRPr lang="en-US"/>
          </a:p>
        </p:txBody>
      </p:sp>
    </p:spTree>
    <p:extLst>
      <p:ext uri="{BB962C8B-B14F-4D97-AF65-F5344CB8AC3E}">
        <p14:creationId xmlns:p14="http://schemas.microsoft.com/office/powerpoint/2010/main" val="984559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8C8E02-9CFF-4AFF-87C4-42F65A509A58}" type="datetimeFigureOut">
              <a:rPr lang="en-US" smtClean="0"/>
              <a:t>3/11/2020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1A57D4-6FEA-4C0D-90F3-4F115B0A908F}" type="slidenum">
              <a:rPr lang="en-US" smtClean="0"/>
              <a:t>‹#›</a:t>
            </a:fld>
            <a:endParaRPr lang="en-US"/>
          </a:p>
        </p:txBody>
      </p:sp>
    </p:spTree>
    <p:extLst>
      <p:ext uri="{BB962C8B-B14F-4D97-AF65-F5344CB8AC3E}">
        <p14:creationId xmlns:p14="http://schemas.microsoft.com/office/powerpoint/2010/main" val="27862529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03076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marL="0" algn="l" defTabSz="457200" rtl="0" eaLnBrk="1" latinLnBrk="0" hangingPunct="1">
        <a:spcBef>
          <a:spcPct val="0"/>
        </a:spcBef>
        <a:buNone/>
        <a:defRPr sz="4400" b="1" kern="1200">
          <a:solidFill>
            <a:schemeClr val="bg2">
              <a:lumMod val="25000"/>
            </a:schemeClr>
          </a:solidFill>
          <a:latin typeface="Garamond"/>
          <a:ea typeface="+mj-ea"/>
          <a:cs typeface="+mj-cs"/>
        </a:defRPr>
      </a:lvl1pPr>
    </p:titleStyle>
    <p:bodyStyle>
      <a:lvl1pPr marL="0" indent="0" algn="r" defTabSz="457200" rtl="0" eaLnBrk="1" latinLnBrk="0" hangingPunct="1">
        <a:spcBef>
          <a:spcPct val="20000"/>
        </a:spcBef>
        <a:buFont typeface="Arial"/>
        <a:buNone/>
        <a:defRPr sz="3200" kern="1200">
          <a:solidFill>
            <a:schemeClr val="bg2">
              <a:lumMod val="90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bg2">
              <a:lumMod val="25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2">
              <a:lumMod val="25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jp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6.JPG"/><Relationship Id="rId7"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spark.adobe.com/page/cDD9u5v5ZeC88/" TargetMode="External"/><Relationship Id="rId5" Type="http://schemas.openxmlformats.org/officeDocument/2006/relationships/hyperlink" Target="mailto:Angela.Dwyer@birdconservancy.org" TargetMode="External"/><Relationship Id="rId4" Type="http://schemas.openxmlformats.org/officeDocument/2006/relationships/hyperlink" Target="mailto:David.Augustine@usda.gov" TargetMode="External"/><Relationship Id="rId9" Type="http://schemas.openxmlformats.org/officeDocument/2006/relationships/image" Target="../media/image68.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emf"/><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cstate="hqprint">
            <a:extLst>
              <a:ext uri="{28A0092B-C50C-407E-A947-70E740481C1C}">
                <a14:useLocalDpi xmlns:a14="http://schemas.microsoft.com/office/drawing/2010/main"/>
              </a:ext>
            </a:extLst>
          </a:blip>
          <a:srcRect l="-1"/>
          <a:stretch/>
        </p:blipFill>
        <p:spPr bwMode="auto">
          <a:xfrm>
            <a:off x="0" y="0"/>
            <a:ext cx="9144000" cy="6858000"/>
          </a:xfrm>
          <a:prstGeom prst="rect">
            <a:avLst/>
          </a:prstGeom>
          <a:ln w="25400">
            <a:noFill/>
          </a:ln>
          <a:extLst>
            <a:ext uri="{53640926-AAD7-44D8-BBD7-CCE9431645EC}">
              <a14:shadowObscured xmlns:a14="http://schemas.microsoft.com/office/drawing/2010/main"/>
            </a:ext>
          </a:extLst>
        </p:spPr>
      </p:pic>
      <p:sp>
        <p:nvSpPr>
          <p:cNvPr id="2" name="Title 1"/>
          <p:cNvSpPr>
            <a:spLocks noGrp="1"/>
          </p:cNvSpPr>
          <p:nvPr>
            <p:ph type="ctrTitle"/>
          </p:nvPr>
        </p:nvSpPr>
        <p:spPr>
          <a:xfrm>
            <a:off x="152400" y="102465"/>
            <a:ext cx="8763000" cy="1681351"/>
          </a:xfrm>
          <a:solidFill>
            <a:schemeClr val="accent1">
              <a:lumMod val="50000"/>
              <a:alpha val="27000"/>
            </a:schemeClr>
          </a:solidFill>
        </p:spPr>
        <p:txBody>
          <a:bodyPr>
            <a:normAutofit/>
          </a:bodyPr>
          <a:lstStyle/>
          <a:p>
            <a:r>
              <a:rPr lang="en-US" b="1" dirty="0">
                <a:solidFill>
                  <a:schemeClr val="bg1"/>
                </a:solidFill>
              </a:rPr>
              <a:t>Collaborative Adaptive </a:t>
            </a:r>
            <a:r>
              <a:rPr lang="en-US" b="1" dirty="0"/>
              <a:t>Rangeland</a:t>
            </a:r>
            <a:r>
              <a:rPr lang="en-US" b="1" dirty="0">
                <a:solidFill>
                  <a:schemeClr val="bg1"/>
                </a:solidFill>
              </a:rPr>
              <a:t> Management (CARM)</a:t>
            </a:r>
            <a:endParaRPr lang="en-US" dirty="0">
              <a:solidFill>
                <a:schemeClr val="bg1"/>
              </a:solidFill>
            </a:endParaRPr>
          </a:p>
        </p:txBody>
      </p:sp>
      <p:pic>
        <p:nvPicPr>
          <p:cNvPr id="5" name="Picture 4">
            <a:extLst>
              <a:ext uri="{FF2B5EF4-FFF2-40B4-BE49-F238E27FC236}">
                <a16:creationId xmlns:a16="http://schemas.microsoft.com/office/drawing/2014/main" id="{1ECFAAAC-3B48-4B99-9F45-9CB11D4FC66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7200" y="4432738"/>
            <a:ext cx="2171700" cy="2196662"/>
          </a:xfrm>
          <a:prstGeom prst="rect">
            <a:avLst/>
          </a:prstGeom>
        </p:spPr>
      </p:pic>
      <p:sp>
        <p:nvSpPr>
          <p:cNvPr id="6" name="Subtitle 5"/>
          <p:cNvSpPr>
            <a:spLocks noGrp="1"/>
          </p:cNvSpPr>
          <p:nvPr>
            <p:ph type="subTitle" idx="1"/>
          </p:nvPr>
        </p:nvSpPr>
        <p:spPr>
          <a:xfrm>
            <a:off x="3086100" y="5867400"/>
            <a:ext cx="5793740" cy="762000"/>
          </a:xfrm>
          <a:solidFill>
            <a:schemeClr val="bg1"/>
          </a:solidFill>
        </p:spPr>
        <p:txBody>
          <a:bodyPr>
            <a:normAutofit fontScale="70000" lnSpcReduction="20000"/>
          </a:bodyPr>
          <a:lstStyle/>
          <a:p>
            <a:r>
              <a:rPr lang="en-US" dirty="0">
                <a:solidFill>
                  <a:schemeClr val="tx1"/>
                </a:solidFill>
              </a:rPr>
              <a:t>David Augustine, USDA-ARS</a:t>
            </a:r>
          </a:p>
          <a:p>
            <a:r>
              <a:rPr lang="en-US" dirty="0">
                <a:solidFill>
                  <a:schemeClr val="tx1"/>
                </a:solidFill>
              </a:rPr>
              <a:t>Angela Dwyer, Bird Conservancy of the Rockies</a:t>
            </a:r>
          </a:p>
        </p:txBody>
      </p:sp>
    </p:spTree>
    <p:extLst>
      <p:ext uri="{BB962C8B-B14F-4D97-AF65-F5344CB8AC3E}">
        <p14:creationId xmlns:p14="http://schemas.microsoft.com/office/powerpoint/2010/main" val="890210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C4A3782-3163-41B8-8265-3772D4E94C97}"/>
              </a:ext>
            </a:extLst>
          </p:cNvPr>
          <p:cNvGrpSpPr/>
          <p:nvPr/>
        </p:nvGrpSpPr>
        <p:grpSpPr>
          <a:xfrm>
            <a:off x="2286000" y="1533977"/>
            <a:ext cx="4531083" cy="4714423"/>
            <a:chOff x="3087818" y="572103"/>
            <a:chExt cx="6041444" cy="6285897"/>
          </a:xfrm>
        </p:grpSpPr>
        <p:pic>
          <p:nvPicPr>
            <p:cNvPr id="3" name="Picture 2">
              <a:extLst>
                <a:ext uri="{FF2B5EF4-FFF2-40B4-BE49-F238E27FC236}">
                  <a16:creationId xmlns:a16="http://schemas.microsoft.com/office/drawing/2014/main" id="{4722E8E6-E270-42D1-8841-CB331ACE2F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9601"/>
            <a:stretch/>
          </p:blipFill>
          <p:spPr>
            <a:xfrm>
              <a:off x="3087818" y="572103"/>
              <a:ext cx="6041444" cy="6285897"/>
            </a:xfrm>
            <a:prstGeom prst="rect">
              <a:avLst/>
            </a:prstGeom>
          </p:spPr>
        </p:pic>
        <p:cxnSp>
          <p:nvCxnSpPr>
            <p:cNvPr id="6" name="Straight Connector 5">
              <a:extLst>
                <a:ext uri="{FF2B5EF4-FFF2-40B4-BE49-F238E27FC236}">
                  <a16:creationId xmlns:a16="http://schemas.microsoft.com/office/drawing/2014/main" id="{E9128138-DD33-4271-B778-84EC395471D8}"/>
                </a:ext>
              </a:extLst>
            </p:cNvPr>
            <p:cNvCxnSpPr>
              <a:cxnSpLocks/>
            </p:cNvCxnSpPr>
            <p:nvPr/>
          </p:nvCxnSpPr>
          <p:spPr>
            <a:xfrm>
              <a:off x="4184727" y="6724766"/>
              <a:ext cx="12192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CA40C4D2-F366-4D6C-9C55-75F59EAC04AF}"/>
              </a:ext>
            </a:extLst>
          </p:cNvPr>
          <p:cNvSpPr txBox="1"/>
          <p:nvPr/>
        </p:nvSpPr>
        <p:spPr>
          <a:xfrm>
            <a:off x="2318265" y="857250"/>
            <a:ext cx="4526280" cy="669414"/>
          </a:xfrm>
          <a:prstGeom prst="rect">
            <a:avLst/>
          </a:prstGeom>
          <a:solidFill>
            <a:schemeClr val="bg1"/>
          </a:solidFill>
        </p:spPr>
        <p:txBody>
          <a:bodyPr wrap="square" rtlCol="0">
            <a:spAutoFit/>
          </a:bodyPr>
          <a:lstStyle/>
          <a:p>
            <a:pPr algn="ctr"/>
            <a:r>
              <a:rPr lang="en-US" sz="1875" b="1" dirty="0"/>
              <a:t>Collaborative Adaptive Rangeland Management experiment</a:t>
            </a:r>
          </a:p>
        </p:txBody>
      </p:sp>
    </p:spTree>
    <p:extLst>
      <p:ext uri="{BB962C8B-B14F-4D97-AF65-F5344CB8AC3E}">
        <p14:creationId xmlns:p14="http://schemas.microsoft.com/office/powerpoint/2010/main" val="341974251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C4A3782-3163-41B8-8265-3772D4E94C97}"/>
              </a:ext>
            </a:extLst>
          </p:cNvPr>
          <p:cNvGrpSpPr/>
          <p:nvPr/>
        </p:nvGrpSpPr>
        <p:grpSpPr>
          <a:xfrm>
            <a:off x="842289" y="1286328"/>
            <a:ext cx="4531083" cy="4714423"/>
            <a:chOff x="3087818" y="572103"/>
            <a:chExt cx="6041444" cy="6285897"/>
          </a:xfrm>
        </p:grpSpPr>
        <p:pic>
          <p:nvPicPr>
            <p:cNvPr id="3" name="Picture 2">
              <a:extLst>
                <a:ext uri="{FF2B5EF4-FFF2-40B4-BE49-F238E27FC236}">
                  <a16:creationId xmlns:a16="http://schemas.microsoft.com/office/drawing/2014/main" id="{4722E8E6-E270-42D1-8841-CB331ACE2F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9601"/>
            <a:stretch/>
          </p:blipFill>
          <p:spPr>
            <a:xfrm>
              <a:off x="3087818" y="572103"/>
              <a:ext cx="6041444" cy="6285897"/>
            </a:xfrm>
            <a:prstGeom prst="rect">
              <a:avLst/>
            </a:prstGeom>
          </p:spPr>
        </p:pic>
        <p:cxnSp>
          <p:nvCxnSpPr>
            <p:cNvPr id="6" name="Straight Connector 5">
              <a:extLst>
                <a:ext uri="{FF2B5EF4-FFF2-40B4-BE49-F238E27FC236}">
                  <a16:creationId xmlns:a16="http://schemas.microsoft.com/office/drawing/2014/main" id="{E9128138-DD33-4271-B778-84EC395471D8}"/>
                </a:ext>
              </a:extLst>
            </p:cNvPr>
            <p:cNvCxnSpPr>
              <a:cxnSpLocks/>
            </p:cNvCxnSpPr>
            <p:nvPr/>
          </p:nvCxnSpPr>
          <p:spPr>
            <a:xfrm>
              <a:off x="4184727" y="6724766"/>
              <a:ext cx="12192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99616A8B-79E1-4906-8589-340D372B68E1}"/>
              </a:ext>
            </a:extLst>
          </p:cNvPr>
          <p:cNvSpPr/>
          <p:nvPr/>
        </p:nvSpPr>
        <p:spPr>
          <a:xfrm>
            <a:off x="838200" y="856919"/>
            <a:ext cx="4527953" cy="496828"/>
          </a:xfrm>
          <a:prstGeom prst="rect">
            <a:avLst/>
          </a:prstGeom>
          <a:solidFill>
            <a:schemeClr val="bg1"/>
          </a:solidFill>
          <a:ln>
            <a:solidFill>
              <a:srgbClr val="716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968CB895-5395-4342-AC52-814E0E4B0BCC}"/>
              </a:ext>
            </a:extLst>
          </p:cNvPr>
          <p:cNvSpPr txBox="1"/>
          <p:nvPr/>
        </p:nvSpPr>
        <p:spPr>
          <a:xfrm>
            <a:off x="844690" y="922220"/>
            <a:ext cx="4526280" cy="369332"/>
          </a:xfrm>
          <a:prstGeom prst="rect">
            <a:avLst/>
          </a:prstGeom>
          <a:solidFill>
            <a:schemeClr val="bg1"/>
          </a:solidFill>
        </p:spPr>
        <p:txBody>
          <a:bodyPr wrap="square" rtlCol="0">
            <a:spAutoFit/>
          </a:bodyPr>
          <a:lstStyle/>
          <a:p>
            <a:pPr algn="ctr"/>
            <a:r>
              <a:rPr lang="en-US" b="1" u="sng" dirty="0">
                <a:solidFill>
                  <a:srgbClr val="7570B3"/>
                </a:solidFill>
              </a:rPr>
              <a:t>Treatment 1</a:t>
            </a:r>
            <a:r>
              <a:rPr lang="en-US" b="1" dirty="0">
                <a:solidFill>
                  <a:srgbClr val="7570B3"/>
                </a:solidFill>
              </a:rPr>
              <a:t>: continuous season-long grazing</a:t>
            </a:r>
            <a:endParaRPr lang="en-US" sz="900" b="1" dirty="0">
              <a:solidFill>
                <a:srgbClr val="7570B3"/>
              </a:solidFill>
            </a:endParaRPr>
          </a:p>
        </p:txBody>
      </p:sp>
      <p:sp>
        <p:nvSpPr>
          <p:cNvPr id="9" name="TextBox 8">
            <a:extLst>
              <a:ext uri="{FF2B5EF4-FFF2-40B4-BE49-F238E27FC236}">
                <a16:creationId xmlns:a16="http://schemas.microsoft.com/office/drawing/2014/main" id="{FC35095D-951B-416D-B1B9-5C7C892ED3DA}"/>
              </a:ext>
            </a:extLst>
          </p:cNvPr>
          <p:cNvSpPr txBox="1"/>
          <p:nvPr/>
        </p:nvSpPr>
        <p:spPr>
          <a:xfrm>
            <a:off x="2005405" y="3130324"/>
            <a:ext cx="355603" cy="611706"/>
          </a:xfrm>
          <a:prstGeom prst="rect">
            <a:avLst/>
          </a:prstGeom>
          <a:noFill/>
        </p:spPr>
        <p:txBody>
          <a:bodyPr wrap="square" rtlCol="0">
            <a:spAutoFit/>
          </a:bodyPr>
          <a:lstStyle/>
          <a:p>
            <a:pPr algn="ctr"/>
            <a:r>
              <a:rPr lang="en-US" sz="3375" b="1" dirty="0">
                <a:solidFill>
                  <a:schemeClr val="bg1"/>
                </a:solidFill>
                <a:effectLst>
                  <a:outerShdw blurRad="50800" dist="38100" dir="2700000" algn="tl" rotWithShape="0">
                    <a:prstClr val="black">
                      <a:alpha val="40000"/>
                    </a:prstClr>
                  </a:outerShdw>
                </a:effectLst>
                <a:latin typeface="Garamond" panose="02020404030301010803" pitchFamily="18" charset="0"/>
              </a:rPr>
              <a:t>*</a:t>
            </a:r>
          </a:p>
        </p:txBody>
      </p:sp>
      <p:sp>
        <p:nvSpPr>
          <p:cNvPr id="10" name="TextBox 9">
            <a:extLst>
              <a:ext uri="{FF2B5EF4-FFF2-40B4-BE49-F238E27FC236}">
                <a16:creationId xmlns:a16="http://schemas.microsoft.com/office/drawing/2014/main" id="{2416096F-0586-4F55-B48F-CD37EF7670D4}"/>
              </a:ext>
            </a:extLst>
          </p:cNvPr>
          <p:cNvSpPr txBox="1"/>
          <p:nvPr/>
        </p:nvSpPr>
        <p:spPr>
          <a:xfrm>
            <a:off x="3115152" y="3853525"/>
            <a:ext cx="355603" cy="611706"/>
          </a:xfrm>
          <a:prstGeom prst="rect">
            <a:avLst/>
          </a:prstGeom>
          <a:noFill/>
        </p:spPr>
        <p:txBody>
          <a:bodyPr wrap="square" rtlCol="0">
            <a:spAutoFit/>
          </a:bodyPr>
          <a:lstStyle/>
          <a:p>
            <a:pPr algn="ctr"/>
            <a:r>
              <a:rPr lang="en-US" sz="3375" b="1" dirty="0">
                <a:solidFill>
                  <a:schemeClr val="bg1"/>
                </a:solidFill>
                <a:effectLst>
                  <a:outerShdw blurRad="50800" dist="38100" dir="2700000" algn="tl" rotWithShape="0">
                    <a:prstClr val="black">
                      <a:alpha val="40000"/>
                    </a:prstClr>
                  </a:outerShdw>
                </a:effectLst>
                <a:latin typeface="Garamond" panose="02020404030301010803" pitchFamily="18" charset="0"/>
              </a:rPr>
              <a:t>*</a:t>
            </a:r>
          </a:p>
        </p:txBody>
      </p:sp>
      <p:sp>
        <p:nvSpPr>
          <p:cNvPr id="11" name="TextBox 10">
            <a:extLst>
              <a:ext uri="{FF2B5EF4-FFF2-40B4-BE49-F238E27FC236}">
                <a16:creationId xmlns:a16="http://schemas.microsoft.com/office/drawing/2014/main" id="{E591AA4A-E499-4330-8C09-82C5952F88E6}"/>
              </a:ext>
            </a:extLst>
          </p:cNvPr>
          <p:cNvSpPr txBox="1"/>
          <p:nvPr/>
        </p:nvSpPr>
        <p:spPr>
          <a:xfrm>
            <a:off x="2742823" y="4559770"/>
            <a:ext cx="355603" cy="611706"/>
          </a:xfrm>
          <a:prstGeom prst="rect">
            <a:avLst/>
          </a:prstGeom>
          <a:noFill/>
        </p:spPr>
        <p:txBody>
          <a:bodyPr wrap="square" rtlCol="0">
            <a:spAutoFit/>
          </a:bodyPr>
          <a:lstStyle/>
          <a:p>
            <a:pPr algn="ctr"/>
            <a:r>
              <a:rPr lang="en-US" sz="3375" b="1" dirty="0">
                <a:solidFill>
                  <a:schemeClr val="bg1"/>
                </a:solidFill>
                <a:effectLst>
                  <a:outerShdw blurRad="50800" dist="38100" dir="2700000" algn="tl" rotWithShape="0">
                    <a:prstClr val="black">
                      <a:alpha val="40000"/>
                    </a:prstClr>
                  </a:outerShdw>
                </a:effectLst>
                <a:latin typeface="Garamond" panose="02020404030301010803" pitchFamily="18" charset="0"/>
              </a:rPr>
              <a:t>*</a:t>
            </a:r>
          </a:p>
        </p:txBody>
      </p:sp>
      <p:sp>
        <p:nvSpPr>
          <p:cNvPr id="12" name="TextBox 11">
            <a:extLst>
              <a:ext uri="{FF2B5EF4-FFF2-40B4-BE49-F238E27FC236}">
                <a16:creationId xmlns:a16="http://schemas.microsoft.com/office/drawing/2014/main" id="{363DA759-8F09-4070-B9F0-E5BD402F5B5A}"/>
              </a:ext>
            </a:extLst>
          </p:cNvPr>
          <p:cNvSpPr txBox="1"/>
          <p:nvPr/>
        </p:nvSpPr>
        <p:spPr>
          <a:xfrm>
            <a:off x="3462391" y="4722776"/>
            <a:ext cx="355603" cy="611706"/>
          </a:xfrm>
          <a:prstGeom prst="rect">
            <a:avLst/>
          </a:prstGeom>
          <a:noFill/>
        </p:spPr>
        <p:txBody>
          <a:bodyPr wrap="square" rtlCol="0">
            <a:spAutoFit/>
          </a:bodyPr>
          <a:lstStyle/>
          <a:p>
            <a:pPr algn="ctr"/>
            <a:r>
              <a:rPr lang="en-US" sz="3375" b="1" dirty="0">
                <a:solidFill>
                  <a:schemeClr val="bg1"/>
                </a:solidFill>
                <a:effectLst>
                  <a:outerShdw blurRad="50800" dist="38100" dir="2700000" algn="tl" rotWithShape="0">
                    <a:prstClr val="black">
                      <a:alpha val="40000"/>
                    </a:prstClr>
                  </a:outerShdw>
                </a:effectLst>
                <a:latin typeface="Garamond" panose="02020404030301010803" pitchFamily="18" charset="0"/>
              </a:rPr>
              <a:t>*</a:t>
            </a:r>
          </a:p>
        </p:txBody>
      </p:sp>
      <p:sp>
        <p:nvSpPr>
          <p:cNvPr id="13" name="TextBox 12">
            <a:extLst>
              <a:ext uri="{FF2B5EF4-FFF2-40B4-BE49-F238E27FC236}">
                <a16:creationId xmlns:a16="http://schemas.microsoft.com/office/drawing/2014/main" id="{ED5E9871-CA71-4A8E-905B-C60D1968DD33}"/>
              </a:ext>
            </a:extLst>
          </p:cNvPr>
          <p:cNvSpPr txBox="1"/>
          <p:nvPr/>
        </p:nvSpPr>
        <p:spPr>
          <a:xfrm>
            <a:off x="4017444" y="3693923"/>
            <a:ext cx="355603" cy="611706"/>
          </a:xfrm>
          <a:prstGeom prst="rect">
            <a:avLst/>
          </a:prstGeom>
          <a:noFill/>
        </p:spPr>
        <p:txBody>
          <a:bodyPr wrap="square" rtlCol="0">
            <a:spAutoFit/>
          </a:bodyPr>
          <a:lstStyle/>
          <a:p>
            <a:pPr algn="ctr"/>
            <a:r>
              <a:rPr lang="en-US" sz="3375" b="1" dirty="0">
                <a:solidFill>
                  <a:schemeClr val="bg1"/>
                </a:solidFill>
                <a:effectLst>
                  <a:outerShdw blurRad="50800" dist="38100" dir="2700000" algn="tl" rotWithShape="0">
                    <a:prstClr val="black">
                      <a:alpha val="40000"/>
                    </a:prstClr>
                  </a:outerShdw>
                </a:effectLst>
                <a:latin typeface="Garamond" panose="02020404030301010803" pitchFamily="18" charset="0"/>
              </a:rPr>
              <a:t>*</a:t>
            </a:r>
          </a:p>
        </p:txBody>
      </p:sp>
      <p:sp>
        <p:nvSpPr>
          <p:cNvPr id="14" name="TextBox 13">
            <a:extLst>
              <a:ext uri="{FF2B5EF4-FFF2-40B4-BE49-F238E27FC236}">
                <a16:creationId xmlns:a16="http://schemas.microsoft.com/office/drawing/2014/main" id="{33F49133-814C-4D7A-BC48-377236CAC0CD}"/>
              </a:ext>
            </a:extLst>
          </p:cNvPr>
          <p:cNvSpPr txBox="1"/>
          <p:nvPr/>
        </p:nvSpPr>
        <p:spPr>
          <a:xfrm>
            <a:off x="4747197" y="2963296"/>
            <a:ext cx="355603" cy="611706"/>
          </a:xfrm>
          <a:prstGeom prst="rect">
            <a:avLst/>
          </a:prstGeom>
          <a:noFill/>
        </p:spPr>
        <p:txBody>
          <a:bodyPr wrap="square" rtlCol="0">
            <a:spAutoFit/>
          </a:bodyPr>
          <a:lstStyle/>
          <a:p>
            <a:pPr algn="ctr"/>
            <a:r>
              <a:rPr lang="en-US" sz="3375" b="1" dirty="0">
                <a:solidFill>
                  <a:schemeClr val="bg1"/>
                </a:solidFill>
                <a:effectLst>
                  <a:outerShdw blurRad="50800" dist="38100" dir="2700000" algn="tl" rotWithShape="0">
                    <a:prstClr val="black">
                      <a:alpha val="40000"/>
                    </a:prstClr>
                  </a:outerShdw>
                </a:effectLst>
                <a:latin typeface="Garamond" panose="02020404030301010803" pitchFamily="18" charset="0"/>
              </a:rPr>
              <a:t>*</a:t>
            </a:r>
          </a:p>
        </p:txBody>
      </p:sp>
      <p:sp>
        <p:nvSpPr>
          <p:cNvPr id="15" name="TextBox 14">
            <a:extLst>
              <a:ext uri="{FF2B5EF4-FFF2-40B4-BE49-F238E27FC236}">
                <a16:creationId xmlns:a16="http://schemas.microsoft.com/office/drawing/2014/main" id="{56E1B933-8B9D-42A2-8546-87F08BC071F7}"/>
              </a:ext>
            </a:extLst>
          </p:cNvPr>
          <p:cNvSpPr txBox="1"/>
          <p:nvPr/>
        </p:nvSpPr>
        <p:spPr>
          <a:xfrm>
            <a:off x="3878867" y="2277613"/>
            <a:ext cx="355603" cy="611706"/>
          </a:xfrm>
          <a:prstGeom prst="rect">
            <a:avLst/>
          </a:prstGeom>
          <a:noFill/>
        </p:spPr>
        <p:txBody>
          <a:bodyPr wrap="square" rtlCol="0">
            <a:spAutoFit/>
          </a:bodyPr>
          <a:lstStyle/>
          <a:p>
            <a:pPr algn="ctr"/>
            <a:r>
              <a:rPr lang="en-US" sz="3375" b="1" dirty="0">
                <a:solidFill>
                  <a:schemeClr val="bg1"/>
                </a:solidFill>
                <a:effectLst>
                  <a:outerShdw blurRad="50800" dist="38100" dir="2700000" algn="tl" rotWithShape="0">
                    <a:prstClr val="black">
                      <a:alpha val="40000"/>
                    </a:prstClr>
                  </a:outerShdw>
                </a:effectLst>
                <a:latin typeface="Garamond" panose="02020404030301010803" pitchFamily="18" charset="0"/>
              </a:rPr>
              <a:t>*</a:t>
            </a:r>
          </a:p>
        </p:txBody>
      </p:sp>
      <p:sp>
        <p:nvSpPr>
          <p:cNvPr id="16" name="TextBox 15">
            <a:extLst>
              <a:ext uri="{FF2B5EF4-FFF2-40B4-BE49-F238E27FC236}">
                <a16:creationId xmlns:a16="http://schemas.microsoft.com/office/drawing/2014/main" id="{AE15C09B-B57D-47F9-A223-E3374AB16DAF}"/>
              </a:ext>
            </a:extLst>
          </p:cNvPr>
          <p:cNvSpPr txBox="1"/>
          <p:nvPr/>
        </p:nvSpPr>
        <p:spPr>
          <a:xfrm>
            <a:off x="4924999" y="1676267"/>
            <a:ext cx="355603" cy="611706"/>
          </a:xfrm>
          <a:prstGeom prst="rect">
            <a:avLst/>
          </a:prstGeom>
          <a:noFill/>
        </p:spPr>
        <p:txBody>
          <a:bodyPr wrap="square" rtlCol="0">
            <a:spAutoFit/>
          </a:bodyPr>
          <a:lstStyle/>
          <a:p>
            <a:pPr algn="ctr"/>
            <a:r>
              <a:rPr lang="en-US" sz="3375" b="1" dirty="0">
                <a:solidFill>
                  <a:schemeClr val="bg1"/>
                </a:solidFill>
                <a:effectLst>
                  <a:outerShdw blurRad="50800" dist="38100" dir="2700000" algn="tl" rotWithShape="0">
                    <a:prstClr val="black">
                      <a:alpha val="40000"/>
                    </a:prstClr>
                  </a:outerShdw>
                </a:effectLst>
                <a:latin typeface="Garamond" panose="02020404030301010803" pitchFamily="18" charset="0"/>
              </a:rPr>
              <a:t>*</a:t>
            </a:r>
          </a:p>
        </p:txBody>
      </p:sp>
      <p:sp>
        <p:nvSpPr>
          <p:cNvPr id="17" name="TextBox 16">
            <a:extLst>
              <a:ext uri="{FF2B5EF4-FFF2-40B4-BE49-F238E27FC236}">
                <a16:creationId xmlns:a16="http://schemas.microsoft.com/office/drawing/2014/main" id="{9A4C12B8-EC83-4F60-9ECA-171ACFB6A65C}"/>
              </a:ext>
            </a:extLst>
          </p:cNvPr>
          <p:cNvSpPr txBox="1"/>
          <p:nvPr/>
        </p:nvSpPr>
        <p:spPr>
          <a:xfrm>
            <a:off x="4299394" y="5314600"/>
            <a:ext cx="355603" cy="611706"/>
          </a:xfrm>
          <a:prstGeom prst="rect">
            <a:avLst/>
          </a:prstGeom>
          <a:noFill/>
        </p:spPr>
        <p:txBody>
          <a:bodyPr wrap="square" rtlCol="0">
            <a:spAutoFit/>
          </a:bodyPr>
          <a:lstStyle/>
          <a:p>
            <a:pPr algn="ctr"/>
            <a:r>
              <a:rPr lang="en-US" sz="3375" b="1" dirty="0">
                <a:solidFill>
                  <a:schemeClr val="bg1"/>
                </a:solidFill>
                <a:effectLst>
                  <a:outerShdw blurRad="50800" dist="38100" dir="2700000" algn="tl" rotWithShape="0">
                    <a:prstClr val="black">
                      <a:alpha val="40000"/>
                    </a:prstClr>
                  </a:outerShdw>
                </a:effectLst>
                <a:latin typeface="Garamond" panose="02020404030301010803" pitchFamily="18" charset="0"/>
              </a:rPr>
              <a:t>*</a:t>
            </a:r>
          </a:p>
        </p:txBody>
      </p:sp>
      <p:sp>
        <p:nvSpPr>
          <p:cNvPr id="18" name="TextBox 17">
            <a:extLst>
              <a:ext uri="{FF2B5EF4-FFF2-40B4-BE49-F238E27FC236}">
                <a16:creationId xmlns:a16="http://schemas.microsoft.com/office/drawing/2014/main" id="{48910DFD-1490-413D-849F-FB870C7C1DA0}"/>
              </a:ext>
            </a:extLst>
          </p:cNvPr>
          <p:cNvSpPr txBox="1"/>
          <p:nvPr/>
        </p:nvSpPr>
        <p:spPr>
          <a:xfrm>
            <a:off x="4915916" y="4019869"/>
            <a:ext cx="355603" cy="611706"/>
          </a:xfrm>
          <a:prstGeom prst="rect">
            <a:avLst/>
          </a:prstGeom>
          <a:noFill/>
        </p:spPr>
        <p:txBody>
          <a:bodyPr wrap="square" rtlCol="0">
            <a:spAutoFit/>
          </a:bodyPr>
          <a:lstStyle/>
          <a:p>
            <a:pPr algn="ctr"/>
            <a:r>
              <a:rPr lang="en-US" sz="3375" b="1" dirty="0">
                <a:solidFill>
                  <a:schemeClr val="bg1"/>
                </a:solidFill>
                <a:effectLst>
                  <a:outerShdw blurRad="50800" dist="38100" dir="2700000" algn="tl" rotWithShape="0">
                    <a:prstClr val="black">
                      <a:alpha val="40000"/>
                    </a:prstClr>
                  </a:outerShdw>
                </a:effectLst>
                <a:latin typeface="Garamond" panose="02020404030301010803" pitchFamily="18" charset="0"/>
              </a:rPr>
              <a:t>*</a:t>
            </a:r>
          </a:p>
        </p:txBody>
      </p:sp>
      <p:grpSp>
        <p:nvGrpSpPr>
          <p:cNvPr id="19" name="Group 18">
            <a:extLst>
              <a:ext uri="{FF2B5EF4-FFF2-40B4-BE49-F238E27FC236}">
                <a16:creationId xmlns:a16="http://schemas.microsoft.com/office/drawing/2014/main" id="{4B1A051F-A818-4DED-AA9A-2B05EC0634A9}"/>
              </a:ext>
            </a:extLst>
          </p:cNvPr>
          <p:cNvGrpSpPr/>
          <p:nvPr/>
        </p:nvGrpSpPr>
        <p:grpSpPr>
          <a:xfrm>
            <a:off x="5326008" y="3218711"/>
            <a:ext cx="3381602" cy="1937022"/>
            <a:chOff x="5350320" y="2978741"/>
            <a:chExt cx="3381602" cy="1937022"/>
          </a:xfrm>
        </p:grpSpPr>
        <p:sp>
          <p:nvSpPr>
            <p:cNvPr id="20" name="TextBox 19">
              <a:extLst>
                <a:ext uri="{FF2B5EF4-FFF2-40B4-BE49-F238E27FC236}">
                  <a16:creationId xmlns:a16="http://schemas.microsoft.com/office/drawing/2014/main" id="{7B43099B-CE04-4CE0-A075-6DE8B3D0BBAD}"/>
                </a:ext>
              </a:extLst>
            </p:cNvPr>
            <p:cNvSpPr txBox="1"/>
            <p:nvPr/>
          </p:nvSpPr>
          <p:spPr>
            <a:xfrm>
              <a:off x="6237586" y="3161437"/>
              <a:ext cx="2494336" cy="1754326"/>
            </a:xfrm>
            <a:prstGeom prst="rect">
              <a:avLst/>
            </a:prstGeom>
            <a:noFill/>
          </p:spPr>
          <p:txBody>
            <a:bodyPr wrap="none" rtlCol="0">
              <a:spAutoFit/>
            </a:bodyPr>
            <a:lstStyle/>
            <a:p>
              <a:pPr algn="ctr"/>
              <a:r>
                <a:rPr lang="en-US" u="sng" dirty="0"/>
                <a:t>Traditional Rangeland</a:t>
              </a:r>
            </a:p>
            <a:p>
              <a:pPr algn="ctr"/>
              <a:r>
                <a:rPr lang="en-US" u="sng" dirty="0"/>
                <a:t>Management Treatment</a:t>
              </a:r>
            </a:p>
            <a:p>
              <a:pPr algn="ctr"/>
              <a:endParaRPr lang="en-US" u="sng" dirty="0"/>
            </a:p>
            <a:p>
              <a:pPr algn="ctr"/>
              <a:r>
                <a:rPr lang="en-US" dirty="0"/>
                <a:t>Moderate, season-long</a:t>
              </a:r>
            </a:p>
            <a:p>
              <a:pPr algn="ctr"/>
              <a:r>
                <a:rPr lang="en-US" dirty="0"/>
                <a:t>stocking (1 herd per</a:t>
              </a:r>
            </a:p>
            <a:p>
              <a:pPr algn="ctr"/>
              <a:r>
                <a:rPr lang="en-US" dirty="0"/>
                <a:t>pasture; May 15 – Oct 1)</a:t>
              </a:r>
            </a:p>
          </p:txBody>
        </p:sp>
        <p:cxnSp>
          <p:nvCxnSpPr>
            <p:cNvPr id="21" name="Straight Arrow Connector 20">
              <a:extLst>
                <a:ext uri="{FF2B5EF4-FFF2-40B4-BE49-F238E27FC236}">
                  <a16:creationId xmlns:a16="http://schemas.microsoft.com/office/drawing/2014/main" id="{5603F40A-8B8A-4DB4-8EF5-923B0F809D24}"/>
                </a:ext>
              </a:extLst>
            </p:cNvPr>
            <p:cNvCxnSpPr/>
            <p:nvPr/>
          </p:nvCxnSpPr>
          <p:spPr>
            <a:xfrm flipH="1" flipV="1">
              <a:off x="5350320" y="2978741"/>
              <a:ext cx="1010762" cy="374059"/>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20702522"/>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C4A3782-3163-41B8-8265-3772D4E94C97}"/>
              </a:ext>
            </a:extLst>
          </p:cNvPr>
          <p:cNvGrpSpPr/>
          <p:nvPr/>
        </p:nvGrpSpPr>
        <p:grpSpPr>
          <a:xfrm>
            <a:off x="2362200" y="1371600"/>
            <a:ext cx="4531083" cy="4714423"/>
            <a:chOff x="3087818" y="572103"/>
            <a:chExt cx="6041444" cy="6285897"/>
          </a:xfrm>
        </p:grpSpPr>
        <p:pic>
          <p:nvPicPr>
            <p:cNvPr id="3" name="Picture 2">
              <a:extLst>
                <a:ext uri="{FF2B5EF4-FFF2-40B4-BE49-F238E27FC236}">
                  <a16:creationId xmlns:a16="http://schemas.microsoft.com/office/drawing/2014/main" id="{4722E8E6-E270-42D1-8841-CB331ACE2F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9601"/>
            <a:stretch/>
          </p:blipFill>
          <p:spPr>
            <a:xfrm>
              <a:off x="3087818" y="572103"/>
              <a:ext cx="6041444" cy="6285897"/>
            </a:xfrm>
            <a:prstGeom prst="rect">
              <a:avLst/>
            </a:prstGeom>
          </p:spPr>
        </p:pic>
        <p:cxnSp>
          <p:nvCxnSpPr>
            <p:cNvPr id="6" name="Straight Connector 5">
              <a:extLst>
                <a:ext uri="{FF2B5EF4-FFF2-40B4-BE49-F238E27FC236}">
                  <a16:creationId xmlns:a16="http://schemas.microsoft.com/office/drawing/2014/main" id="{E9128138-DD33-4271-B778-84EC395471D8}"/>
                </a:ext>
              </a:extLst>
            </p:cNvPr>
            <p:cNvCxnSpPr>
              <a:cxnSpLocks/>
            </p:cNvCxnSpPr>
            <p:nvPr/>
          </p:nvCxnSpPr>
          <p:spPr>
            <a:xfrm>
              <a:off x="4184727" y="6724766"/>
              <a:ext cx="12192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99616A8B-79E1-4906-8589-340D372B68E1}"/>
              </a:ext>
            </a:extLst>
          </p:cNvPr>
          <p:cNvSpPr/>
          <p:nvPr/>
        </p:nvSpPr>
        <p:spPr>
          <a:xfrm>
            <a:off x="2358111" y="942191"/>
            <a:ext cx="4527953" cy="496828"/>
          </a:xfrm>
          <a:prstGeom prst="rect">
            <a:avLst/>
          </a:prstGeom>
          <a:solidFill>
            <a:schemeClr val="bg1"/>
          </a:solidFill>
          <a:ln>
            <a:solidFill>
              <a:srgbClr val="716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968CB895-5395-4342-AC52-814E0E4B0BCC}"/>
              </a:ext>
            </a:extLst>
          </p:cNvPr>
          <p:cNvSpPr txBox="1"/>
          <p:nvPr/>
        </p:nvSpPr>
        <p:spPr>
          <a:xfrm>
            <a:off x="2364601" y="1007492"/>
            <a:ext cx="4526280" cy="369332"/>
          </a:xfrm>
          <a:prstGeom prst="rect">
            <a:avLst/>
          </a:prstGeom>
          <a:solidFill>
            <a:schemeClr val="bg1"/>
          </a:solidFill>
        </p:spPr>
        <p:txBody>
          <a:bodyPr wrap="square" rtlCol="0">
            <a:spAutoFit/>
          </a:bodyPr>
          <a:lstStyle/>
          <a:p>
            <a:pPr algn="ctr"/>
            <a:r>
              <a:rPr lang="en-US" b="1" u="sng" dirty="0">
                <a:solidFill>
                  <a:srgbClr val="1B9E77"/>
                </a:solidFill>
              </a:rPr>
              <a:t>Treatment 2</a:t>
            </a:r>
            <a:r>
              <a:rPr lang="en-US" b="1" dirty="0">
                <a:solidFill>
                  <a:srgbClr val="1B9E77"/>
                </a:solidFill>
              </a:rPr>
              <a:t>: CARM</a:t>
            </a:r>
            <a:endParaRPr lang="en-US" sz="900" b="1" dirty="0">
              <a:solidFill>
                <a:srgbClr val="1B9E77"/>
              </a:solidFill>
            </a:endParaRPr>
          </a:p>
        </p:txBody>
      </p:sp>
      <p:sp>
        <p:nvSpPr>
          <p:cNvPr id="19" name="TextBox 18">
            <a:extLst>
              <a:ext uri="{FF2B5EF4-FFF2-40B4-BE49-F238E27FC236}">
                <a16:creationId xmlns:a16="http://schemas.microsoft.com/office/drawing/2014/main" id="{C665A8C6-55E8-4638-A444-AFE85B407925}"/>
              </a:ext>
            </a:extLst>
          </p:cNvPr>
          <p:cNvSpPr txBox="1"/>
          <p:nvPr/>
        </p:nvSpPr>
        <p:spPr>
          <a:xfrm>
            <a:off x="3193244" y="2733314"/>
            <a:ext cx="355603" cy="611706"/>
          </a:xfrm>
          <a:prstGeom prst="rect">
            <a:avLst/>
          </a:prstGeom>
          <a:noFill/>
        </p:spPr>
        <p:txBody>
          <a:bodyPr wrap="square" rtlCol="0">
            <a:spAutoFit/>
          </a:bodyPr>
          <a:lstStyle/>
          <a:p>
            <a:pPr algn="ctr"/>
            <a:r>
              <a:rPr lang="en-US" sz="3375" b="1" dirty="0">
                <a:solidFill>
                  <a:schemeClr val="bg1"/>
                </a:solidFill>
                <a:effectLst>
                  <a:outerShdw blurRad="50800" dist="38100" dir="2700000" algn="tl" rotWithShape="0">
                    <a:prstClr val="black">
                      <a:alpha val="40000"/>
                    </a:prstClr>
                  </a:outerShdw>
                </a:effectLst>
                <a:latin typeface="Garamond" panose="02020404030301010803" pitchFamily="18" charset="0"/>
              </a:rPr>
              <a:t>*</a:t>
            </a:r>
          </a:p>
        </p:txBody>
      </p:sp>
      <p:sp>
        <p:nvSpPr>
          <p:cNvPr id="20" name="TextBox 19">
            <a:extLst>
              <a:ext uri="{FF2B5EF4-FFF2-40B4-BE49-F238E27FC236}">
                <a16:creationId xmlns:a16="http://schemas.microsoft.com/office/drawing/2014/main" id="{BB2ED59E-1753-4ECC-BA4A-501C26F57EA3}"/>
              </a:ext>
            </a:extLst>
          </p:cNvPr>
          <p:cNvSpPr txBox="1"/>
          <p:nvPr/>
        </p:nvSpPr>
        <p:spPr>
          <a:xfrm>
            <a:off x="2591967" y="3772869"/>
            <a:ext cx="355603" cy="611706"/>
          </a:xfrm>
          <a:prstGeom prst="rect">
            <a:avLst/>
          </a:prstGeom>
          <a:noFill/>
        </p:spPr>
        <p:txBody>
          <a:bodyPr wrap="square" rtlCol="0">
            <a:spAutoFit/>
          </a:bodyPr>
          <a:lstStyle/>
          <a:p>
            <a:pPr algn="ctr"/>
            <a:r>
              <a:rPr lang="en-US" sz="3375" b="1" dirty="0">
                <a:solidFill>
                  <a:schemeClr val="bg1"/>
                </a:solidFill>
                <a:effectLst>
                  <a:outerShdw blurRad="50800" dist="38100" dir="2700000" algn="tl" rotWithShape="0">
                    <a:prstClr val="black">
                      <a:alpha val="40000"/>
                    </a:prstClr>
                  </a:outerShdw>
                </a:effectLst>
                <a:latin typeface="Garamond" panose="02020404030301010803" pitchFamily="18" charset="0"/>
              </a:rPr>
              <a:t>*</a:t>
            </a:r>
          </a:p>
        </p:txBody>
      </p:sp>
      <p:sp>
        <p:nvSpPr>
          <p:cNvPr id="21" name="TextBox 20">
            <a:extLst>
              <a:ext uri="{FF2B5EF4-FFF2-40B4-BE49-F238E27FC236}">
                <a16:creationId xmlns:a16="http://schemas.microsoft.com/office/drawing/2014/main" id="{D2D595F6-C54B-4D9F-9CC5-43CEF7C343E1}"/>
              </a:ext>
            </a:extLst>
          </p:cNvPr>
          <p:cNvSpPr txBox="1"/>
          <p:nvPr/>
        </p:nvSpPr>
        <p:spPr>
          <a:xfrm>
            <a:off x="3907192" y="4695406"/>
            <a:ext cx="355603" cy="611706"/>
          </a:xfrm>
          <a:prstGeom prst="rect">
            <a:avLst/>
          </a:prstGeom>
          <a:noFill/>
        </p:spPr>
        <p:txBody>
          <a:bodyPr wrap="square" rtlCol="0">
            <a:spAutoFit/>
          </a:bodyPr>
          <a:lstStyle/>
          <a:p>
            <a:pPr algn="ctr"/>
            <a:r>
              <a:rPr lang="en-US" sz="3375" b="1" dirty="0">
                <a:solidFill>
                  <a:schemeClr val="bg1"/>
                </a:solidFill>
                <a:effectLst>
                  <a:outerShdw blurRad="50800" dist="38100" dir="2700000" algn="tl" rotWithShape="0">
                    <a:prstClr val="black">
                      <a:alpha val="40000"/>
                    </a:prstClr>
                  </a:outerShdw>
                </a:effectLst>
                <a:latin typeface="Garamond" panose="02020404030301010803" pitchFamily="18" charset="0"/>
              </a:rPr>
              <a:t>*</a:t>
            </a:r>
          </a:p>
        </p:txBody>
      </p:sp>
      <p:sp>
        <p:nvSpPr>
          <p:cNvPr id="22" name="TextBox 21">
            <a:extLst>
              <a:ext uri="{FF2B5EF4-FFF2-40B4-BE49-F238E27FC236}">
                <a16:creationId xmlns:a16="http://schemas.microsoft.com/office/drawing/2014/main" id="{0F04CF78-9F0F-4EA0-B456-01D83806DD58}"/>
              </a:ext>
            </a:extLst>
          </p:cNvPr>
          <p:cNvSpPr txBox="1"/>
          <p:nvPr/>
        </p:nvSpPr>
        <p:spPr>
          <a:xfrm>
            <a:off x="4667310" y="4557621"/>
            <a:ext cx="355603" cy="611706"/>
          </a:xfrm>
          <a:prstGeom prst="rect">
            <a:avLst/>
          </a:prstGeom>
          <a:noFill/>
        </p:spPr>
        <p:txBody>
          <a:bodyPr wrap="square" rtlCol="0">
            <a:spAutoFit/>
          </a:bodyPr>
          <a:lstStyle/>
          <a:p>
            <a:pPr algn="ctr"/>
            <a:r>
              <a:rPr lang="en-US" sz="3375" b="1" dirty="0">
                <a:solidFill>
                  <a:schemeClr val="bg1"/>
                </a:solidFill>
                <a:effectLst>
                  <a:outerShdw blurRad="50800" dist="38100" dir="2700000" algn="tl" rotWithShape="0">
                    <a:prstClr val="black">
                      <a:alpha val="40000"/>
                    </a:prstClr>
                  </a:outerShdw>
                </a:effectLst>
                <a:latin typeface="Garamond" panose="02020404030301010803" pitchFamily="18" charset="0"/>
              </a:rPr>
              <a:t>*</a:t>
            </a:r>
          </a:p>
        </p:txBody>
      </p:sp>
      <p:sp>
        <p:nvSpPr>
          <p:cNvPr id="23" name="TextBox 22">
            <a:extLst>
              <a:ext uri="{FF2B5EF4-FFF2-40B4-BE49-F238E27FC236}">
                <a16:creationId xmlns:a16="http://schemas.microsoft.com/office/drawing/2014/main" id="{DD990A11-271E-42C2-A6F0-BB9B81426FFD}"/>
              </a:ext>
            </a:extLst>
          </p:cNvPr>
          <p:cNvSpPr txBox="1"/>
          <p:nvPr/>
        </p:nvSpPr>
        <p:spPr>
          <a:xfrm>
            <a:off x="5531818" y="3409082"/>
            <a:ext cx="355603" cy="611706"/>
          </a:xfrm>
          <a:prstGeom prst="rect">
            <a:avLst/>
          </a:prstGeom>
          <a:noFill/>
        </p:spPr>
        <p:txBody>
          <a:bodyPr wrap="square" rtlCol="0">
            <a:spAutoFit/>
          </a:bodyPr>
          <a:lstStyle/>
          <a:p>
            <a:pPr algn="ctr"/>
            <a:r>
              <a:rPr lang="en-US" sz="3375" b="1" dirty="0">
                <a:solidFill>
                  <a:schemeClr val="bg1"/>
                </a:solidFill>
                <a:effectLst>
                  <a:outerShdw blurRad="50800" dist="38100" dir="2700000" algn="tl" rotWithShape="0">
                    <a:prstClr val="black">
                      <a:alpha val="40000"/>
                    </a:prstClr>
                  </a:outerShdw>
                </a:effectLst>
                <a:latin typeface="Garamond" panose="02020404030301010803" pitchFamily="18" charset="0"/>
              </a:rPr>
              <a:t>*</a:t>
            </a:r>
          </a:p>
        </p:txBody>
      </p:sp>
      <p:sp>
        <p:nvSpPr>
          <p:cNvPr id="24" name="TextBox 23">
            <a:extLst>
              <a:ext uri="{FF2B5EF4-FFF2-40B4-BE49-F238E27FC236}">
                <a16:creationId xmlns:a16="http://schemas.microsoft.com/office/drawing/2014/main" id="{55A01B25-8B35-4A7C-9C9C-F17805179CDB}"/>
              </a:ext>
            </a:extLst>
          </p:cNvPr>
          <p:cNvSpPr txBox="1"/>
          <p:nvPr/>
        </p:nvSpPr>
        <p:spPr>
          <a:xfrm>
            <a:off x="6239252" y="3431806"/>
            <a:ext cx="355603" cy="611706"/>
          </a:xfrm>
          <a:prstGeom prst="rect">
            <a:avLst/>
          </a:prstGeom>
          <a:noFill/>
        </p:spPr>
        <p:txBody>
          <a:bodyPr wrap="square" rtlCol="0">
            <a:spAutoFit/>
          </a:bodyPr>
          <a:lstStyle/>
          <a:p>
            <a:pPr algn="ctr"/>
            <a:r>
              <a:rPr lang="en-US" sz="3375" b="1" dirty="0">
                <a:solidFill>
                  <a:schemeClr val="bg1"/>
                </a:solidFill>
                <a:effectLst>
                  <a:outerShdw blurRad="50800" dist="38100" dir="2700000" algn="tl" rotWithShape="0">
                    <a:prstClr val="black">
                      <a:alpha val="40000"/>
                    </a:prstClr>
                  </a:outerShdw>
                </a:effectLst>
                <a:latin typeface="Garamond" panose="02020404030301010803" pitchFamily="18" charset="0"/>
              </a:rPr>
              <a:t>*</a:t>
            </a:r>
          </a:p>
        </p:txBody>
      </p:sp>
      <p:sp>
        <p:nvSpPr>
          <p:cNvPr id="25" name="TextBox 24">
            <a:extLst>
              <a:ext uri="{FF2B5EF4-FFF2-40B4-BE49-F238E27FC236}">
                <a16:creationId xmlns:a16="http://schemas.microsoft.com/office/drawing/2014/main" id="{755D60E7-06C7-4296-A957-19FA8BF6FFC1}"/>
              </a:ext>
            </a:extLst>
          </p:cNvPr>
          <p:cNvSpPr txBox="1"/>
          <p:nvPr/>
        </p:nvSpPr>
        <p:spPr>
          <a:xfrm>
            <a:off x="5698776" y="2663040"/>
            <a:ext cx="355603" cy="611706"/>
          </a:xfrm>
          <a:prstGeom prst="rect">
            <a:avLst/>
          </a:prstGeom>
          <a:noFill/>
        </p:spPr>
        <p:txBody>
          <a:bodyPr wrap="square" rtlCol="0">
            <a:spAutoFit/>
          </a:bodyPr>
          <a:lstStyle/>
          <a:p>
            <a:pPr algn="ctr"/>
            <a:r>
              <a:rPr lang="en-US" sz="3375" b="1" dirty="0">
                <a:solidFill>
                  <a:schemeClr val="bg1"/>
                </a:solidFill>
                <a:effectLst>
                  <a:outerShdw blurRad="50800" dist="38100" dir="2700000" algn="tl" rotWithShape="0">
                    <a:prstClr val="black">
                      <a:alpha val="40000"/>
                    </a:prstClr>
                  </a:outerShdw>
                </a:effectLst>
                <a:latin typeface="Garamond" panose="02020404030301010803" pitchFamily="18" charset="0"/>
              </a:rPr>
              <a:t>*</a:t>
            </a:r>
          </a:p>
        </p:txBody>
      </p:sp>
      <p:sp>
        <p:nvSpPr>
          <p:cNvPr id="26" name="TextBox 25">
            <a:extLst>
              <a:ext uri="{FF2B5EF4-FFF2-40B4-BE49-F238E27FC236}">
                <a16:creationId xmlns:a16="http://schemas.microsoft.com/office/drawing/2014/main" id="{7CDBA344-6AB7-45D0-A228-D40960605277}"/>
              </a:ext>
            </a:extLst>
          </p:cNvPr>
          <p:cNvSpPr txBox="1"/>
          <p:nvPr/>
        </p:nvSpPr>
        <p:spPr>
          <a:xfrm>
            <a:off x="5393001" y="5411363"/>
            <a:ext cx="355603" cy="611706"/>
          </a:xfrm>
          <a:prstGeom prst="rect">
            <a:avLst/>
          </a:prstGeom>
          <a:noFill/>
        </p:spPr>
        <p:txBody>
          <a:bodyPr wrap="square" rtlCol="0">
            <a:spAutoFit/>
          </a:bodyPr>
          <a:lstStyle/>
          <a:p>
            <a:pPr algn="ctr"/>
            <a:r>
              <a:rPr lang="en-US" sz="3375" b="1" dirty="0">
                <a:solidFill>
                  <a:schemeClr val="bg1"/>
                </a:solidFill>
                <a:effectLst>
                  <a:outerShdw blurRad="50800" dist="38100" dir="2700000" algn="tl" rotWithShape="0">
                    <a:prstClr val="black">
                      <a:alpha val="40000"/>
                    </a:prstClr>
                  </a:outerShdw>
                </a:effectLst>
                <a:latin typeface="Garamond" panose="02020404030301010803" pitchFamily="18" charset="0"/>
              </a:rPr>
              <a:t>*</a:t>
            </a:r>
          </a:p>
        </p:txBody>
      </p:sp>
      <p:sp>
        <p:nvSpPr>
          <p:cNvPr id="27" name="TextBox 26">
            <a:extLst>
              <a:ext uri="{FF2B5EF4-FFF2-40B4-BE49-F238E27FC236}">
                <a16:creationId xmlns:a16="http://schemas.microsoft.com/office/drawing/2014/main" id="{FF63A539-75F8-40EF-BC2A-33FDF3EF2586}"/>
              </a:ext>
            </a:extLst>
          </p:cNvPr>
          <p:cNvSpPr txBox="1"/>
          <p:nvPr/>
        </p:nvSpPr>
        <p:spPr>
          <a:xfrm>
            <a:off x="6144756" y="3811510"/>
            <a:ext cx="355603" cy="611706"/>
          </a:xfrm>
          <a:prstGeom prst="rect">
            <a:avLst/>
          </a:prstGeom>
          <a:noFill/>
        </p:spPr>
        <p:txBody>
          <a:bodyPr wrap="square" rtlCol="0">
            <a:spAutoFit/>
          </a:bodyPr>
          <a:lstStyle/>
          <a:p>
            <a:pPr algn="ctr"/>
            <a:r>
              <a:rPr lang="en-US" sz="3375" b="1" dirty="0">
                <a:solidFill>
                  <a:schemeClr val="bg1"/>
                </a:solidFill>
                <a:effectLst>
                  <a:outerShdw blurRad="50800" dist="38100" dir="2700000" algn="tl" rotWithShape="0">
                    <a:prstClr val="black">
                      <a:alpha val="40000"/>
                    </a:prstClr>
                  </a:outerShdw>
                </a:effectLst>
                <a:latin typeface="Garamond" panose="02020404030301010803" pitchFamily="18" charset="0"/>
              </a:rPr>
              <a:t>*</a:t>
            </a:r>
          </a:p>
        </p:txBody>
      </p:sp>
      <p:sp>
        <p:nvSpPr>
          <p:cNvPr id="28" name="TextBox 27">
            <a:extLst>
              <a:ext uri="{FF2B5EF4-FFF2-40B4-BE49-F238E27FC236}">
                <a16:creationId xmlns:a16="http://schemas.microsoft.com/office/drawing/2014/main" id="{B4E7B3E9-8DA6-45C1-9671-6924F263D76E}"/>
              </a:ext>
            </a:extLst>
          </p:cNvPr>
          <p:cNvSpPr txBox="1"/>
          <p:nvPr/>
        </p:nvSpPr>
        <p:spPr>
          <a:xfrm>
            <a:off x="6444910" y="2505373"/>
            <a:ext cx="355603" cy="611706"/>
          </a:xfrm>
          <a:prstGeom prst="rect">
            <a:avLst/>
          </a:prstGeom>
          <a:noFill/>
        </p:spPr>
        <p:txBody>
          <a:bodyPr wrap="square" rtlCol="0">
            <a:spAutoFit/>
          </a:bodyPr>
          <a:lstStyle/>
          <a:p>
            <a:pPr algn="ctr"/>
            <a:r>
              <a:rPr lang="en-US" sz="3375" b="1" dirty="0">
                <a:solidFill>
                  <a:schemeClr val="bg1"/>
                </a:solidFill>
                <a:effectLst>
                  <a:outerShdw blurRad="50800" dist="38100" dir="2700000" algn="tl" rotWithShape="0">
                    <a:prstClr val="black">
                      <a:alpha val="40000"/>
                    </a:prstClr>
                  </a:outerShdw>
                </a:effectLst>
                <a:latin typeface="Garamond" panose="02020404030301010803" pitchFamily="18" charset="0"/>
              </a:rPr>
              <a:t>*</a:t>
            </a:r>
          </a:p>
        </p:txBody>
      </p:sp>
    </p:spTree>
    <p:extLst>
      <p:ext uri="{BB962C8B-B14F-4D97-AF65-F5344CB8AC3E}">
        <p14:creationId xmlns:p14="http://schemas.microsoft.com/office/powerpoint/2010/main" val="1216806972"/>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cstate="print">
            <a:extLst>
              <a:ext uri="{28A0092B-C50C-407E-A947-70E740481C1C}">
                <a14:useLocalDpi xmlns:a14="http://schemas.microsoft.com/office/drawing/2010/main" val="0"/>
              </a:ext>
            </a:extLst>
          </a:blip>
          <a:srcRect t="-165"/>
          <a:stretch/>
        </p:blipFill>
        <p:spPr bwMode="auto">
          <a:xfrm>
            <a:off x="0" y="-34184"/>
            <a:ext cx="9220199" cy="6892184"/>
          </a:xfrm>
          <a:prstGeom prst="rect">
            <a:avLst/>
          </a:prstGeom>
          <a:ln w="25400">
            <a:noFill/>
          </a:ln>
          <a:extLst>
            <a:ext uri="{53640926-AAD7-44D8-BBD7-CCE9431645EC}">
              <a14:shadowObscured xmlns:a14="http://schemas.microsoft.com/office/drawing/2010/main"/>
            </a:ext>
          </a:extLst>
        </p:spPr>
      </p:pic>
      <p:sp>
        <p:nvSpPr>
          <p:cNvPr id="5" name="Rectangle 4"/>
          <p:cNvSpPr/>
          <p:nvPr/>
        </p:nvSpPr>
        <p:spPr>
          <a:xfrm>
            <a:off x="1143000" y="4495800"/>
            <a:ext cx="6934200" cy="1077218"/>
          </a:xfrm>
          <a:prstGeom prst="rect">
            <a:avLst/>
          </a:prstGeom>
          <a:solidFill>
            <a:schemeClr val="tx1"/>
          </a:solidFill>
        </p:spPr>
        <p:txBody>
          <a:bodyPr wrap="square">
            <a:spAutoFit/>
          </a:bodyPr>
          <a:lstStyle/>
          <a:p>
            <a:pPr algn="ctr"/>
            <a:r>
              <a:rPr lang="en-US" sz="3200" b="1" dirty="0">
                <a:solidFill>
                  <a:schemeClr val="accent5">
                    <a:lumMod val="40000"/>
                    <a:lumOff val="60000"/>
                  </a:schemeClr>
                </a:solidFill>
              </a:rPr>
              <a:t>First Workshop:  September 2012</a:t>
            </a:r>
          </a:p>
          <a:p>
            <a:pPr algn="ctr"/>
            <a:r>
              <a:rPr lang="en-US" sz="3200" b="1" dirty="0">
                <a:solidFill>
                  <a:schemeClr val="accent5">
                    <a:lumMod val="40000"/>
                    <a:lumOff val="60000"/>
                  </a:schemeClr>
                </a:solidFill>
              </a:rPr>
              <a:t>Follow-up Meetings throughout 2013</a:t>
            </a:r>
          </a:p>
        </p:txBody>
      </p:sp>
      <p:pic>
        <p:nvPicPr>
          <p:cNvPr id="6" name="Picture 4" descr="Center for Collaborative Conserv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5767278"/>
            <a:ext cx="3259857" cy="89646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2"/>
          <p:cNvGrpSpPr>
            <a:grpSpLocks/>
          </p:cNvGrpSpPr>
          <p:nvPr/>
        </p:nvGrpSpPr>
        <p:grpSpPr bwMode="auto">
          <a:xfrm>
            <a:off x="228600" y="0"/>
            <a:ext cx="1828800" cy="1143000"/>
            <a:chOff x="1600200" y="1447800"/>
            <a:chExt cx="6248400" cy="4267200"/>
          </a:xfrm>
          <a:solidFill>
            <a:schemeClr val="accent1"/>
          </a:solidFill>
        </p:grpSpPr>
        <p:sp>
          <p:nvSpPr>
            <p:cNvPr id="8" name="Oval 4"/>
            <p:cNvSpPr>
              <a:spLocks noChangeArrowheads="1"/>
            </p:cNvSpPr>
            <p:nvPr/>
          </p:nvSpPr>
          <p:spPr bwMode="auto">
            <a:xfrm>
              <a:off x="3886200" y="1447800"/>
              <a:ext cx="1676400" cy="762000"/>
            </a:xfrm>
            <a:prstGeom prst="ellipse">
              <a:avLst/>
            </a:prstGeom>
            <a:solidFill>
              <a:srgbClr val="FFFF66"/>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900" b="1" dirty="0"/>
                <a:t>Assess</a:t>
              </a:r>
            </a:p>
          </p:txBody>
        </p:sp>
        <p:sp>
          <p:nvSpPr>
            <p:cNvPr id="9" name="Oval 6"/>
            <p:cNvSpPr>
              <a:spLocks noChangeArrowheads="1"/>
            </p:cNvSpPr>
            <p:nvPr/>
          </p:nvSpPr>
          <p:spPr bwMode="auto">
            <a:xfrm>
              <a:off x="6096000" y="2286000"/>
              <a:ext cx="1600200" cy="762000"/>
            </a:xfrm>
            <a:prstGeom prst="ellipse">
              <a:avLst/>
            </a:prstGeom>
            <a:grp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900" b="1"/>
                <a:t>Design</a:t>
              </a:r>
            </a:p>
          </p:txBody>
        </p:sp>
        <p:sp>
          <p:nvSpPr>
            <p:cNvPr id="10" name="Oval 7"/>
            <p:cNvSpPr>
              <a:spLocks noChangeArrowheads="1"/>
            </p:cNvSpPr>
            <p:nvPr/>
          </p:nvSpPr>
          <p:spPr bwMode="auto">
            <a:xfrm>
              <a:off x="6096000" y="3810000"/>
              <a:ext cx="1752600" cy="762000"/>
            </a:xfrm>
            <a:prstGeom prst="ellipse">
              <a:avLst/>
            </a:prstGeom>
            <a:grp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900" b="1"/>
                <a:t>Implement</a:t>
              </a:r>
            </a:p>
          </p:txBody>
        </p:sp>
        <p:sp>
          <p:nvSpPr>
            <p:cNvPr id="11" name="Oval 8"/>
            <p:cNvSpPr>
              <a:spLocks noChangeArrowheads="1"/>
            </p:cNvSpPr>
            <p:nvPr/>
          </p:nvSpPr>
          <p:spPr bwMode="auto">
            <a:xfrm>
              <a:off x="3810000" y="4953000"/>
              <a:ext cx="1600200" cy="762000"/>
            </a:xfrm>
            <a:prstGeom prst="ellipse">
              <a:avLst/>
            </a:prstGeom>
            <a:grp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900" b="1" dirty="0"/>
                <a:t>Monitor</a:t>
              </a:r>
            </a:p>
          </p:txBody>
        </p:sp>
        <p:sp>
          <p:nvSpPr>
            <p:cNvPr id="12" name="Oval 9"/>
            <p:cNvSpPr>
              <a:spLocks noChangeArrowheads="1"/>
            </p:cNvSpPr>
            <p:nvPr/>
          </p:nvSpPr>
          <p:spPr bwMode="auto">
            <a:xfrm>
              <a:off x="1600200" y="3733800"/>
              <a:ext cx="1676400" cy="762000"/>
            </a:xfrm>
            <a:prstGeom prst="ellipse">
              <a:avLst/>
            </a:prstGeom>
            <a:grp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900" b="1"/>
                <a:t>Evaluate</a:t>
              </a:r>
            </a:p>
          </p:txBody>
        </p:sp>
        <p:sp>
          <p:nvSpPr>
            <p:cNvPr id="13" name="Oval 10"/>
            <p:cNvSpPr>
              <a:spLocks noChangeArrowheads="1"/>
            </p:cNvSpPr>
            <p:nvPr/>
          </p:nvSpPr>
          <p:spPr bwMode="auto">
            <a:xfrm>
              <a:off x="1600200" y="2286000"/>
              <a:ext cx="1600200" cy="762000"/>
            </a:xfrm>
            <a:prstGeom prst="ellipse">
              <a:avLst/>
            </a:prstGeom>
            <a:grp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900" b="1"/>
                <a:t>Adjust</a:t>
              </a:r>
            </a:p>
          </p:txBody>
        </p:sp>
        <p:sp>
          <p:nvSpPr>
            <p:cNvPr id="14" name="Line 11"/>
            <p:cNvSpPr>
              <a:spLocks noChangeShapeType="1"/>
            </p:cNvSpPr>
            <p:nvPr/>
          </p:nvSpPr>
          <p:spPr bwMode="auto">
            <a:xfrm>
              <a:off x="5562600" y="1905000"/>
              <a:ext cx="914400" cy="381000"/>
            </a:xfrm>
            <a:prstGeom prst="line">
              <a:avLst/>
            </a:prstGeom>
            <a:grpFill/>
            <a:ln w="57150">
              <a:solidFill>
                <a:schemeClr val="tx1"/>
              </a:solidFill>
              <a:round/>
              <a:headEnd/>
              <a:tailEnd type="triangle" w="med" len="med"/>
            </a:ln>
          </p:spPr>
          <p:txBody>
            <a:bodyPr/>
            <a:lstStyle/>
            <a:p>
              <a:endParaRPr lang="en-US" sz="900"/>
            </a:p>
          </p:txBody>
        </p:sp>
        <p:sp>
          <p:nvSpPr>
            <p:cNvPr id="15" name="Line 12"/>
            <p:cNvSpPr>
              <a:spLocks noChangeShapeType="1"/>
            </p:cNvSpPr>
            <p:nvPr/>
          </p:nvSpPr>
          <p:spPr bwMode="auto">
            <a:xfrm>
              <a:off x="6934200" y="3048000"/>
              <a:ext cx="0" cy="762000"/>
            </a:xfrm>
            <a:prstGeom prst="line">
              <a:avLst/>
            </a:prstGeom>
            <a:grpFill/>
            <a:ln w="57150">
              <a:solidFill>
                <a:schemeClr val="tx1"/>
              </a:solidFill>
              <a:round/>
              <a:headEnd/>
              <a:tailEnd type="triangle" w="med" len="med"/>
            </a:ln>
          </p:spPr>
          <p:txBody>
            <a:bodyPr/>
            <a:lstStyle/>
            <a:p>
              <a:endParaRPr lang="en-US" sz="900"/>
            </a:p>
          </p:txBody>
        </p:sp>
        <p:sp>
          <p:nvSpPr>
            <p:cNvPr id="16" name="Line 13"/>
            <p:cNvSpPr>
              <a:spLocks noChangeShapeType="1"/>
            </p:cNvSpPr>
            <p:nvPr/>
          </p:nvSpPr>
          <p:spPr bwMode="auto">
            <a:xfrm flipH="1">
              <a:off x="5486400" y="4648200"/>
              <a:ext cx="1447800" cy="533400"/>
            </a:xfrm>
            <a:prstGeom prst="line">
              <a:avLst/>
            </a:prstGeom>
            <a:grpFill/>
            <a:ln w="57150">
              <a:solidFill>
                <a:schemeClr val="tx1"/>
              </a:solidFill>
              <a:round/>
              <a:headEnd/>
              <a:tailEnd type="triangle" w="med" len="med"/>
            </a:ln>
          </p:spPr>
          <p:txBody>
            <a:bodyPr/>
            <a:lstStyle/>
            <a:p>
              <a:endParaRPr lang="en-US" sz="900"/>
            </a:p>
          </p:txBody>
        </p:sp>
        <p:sp>
          <p:nvSpPr>
            <p:cNvPr id="17" name="Line 14"/>
            <p:cNvSpPr>
              <a:spLocks noChangeShapeType="1"/>
            </p:cNvSpPr>
            <p:nvPr/>
          </p:nvSpPr>
          <p:spPr bwMode="auto">
            <a:xfrm flipH="1" flipV="1">
              <a:off x="2667000" y="4495800"/>
              <a:ext cx="1219200" cy="685800"/>
            </a:xfrm>
            <a:prstGeom prst="line">
              <a:avLst/>
            </a:prstGeom>
            <a:grpFill/>
            <a:ln w="57150">
              <a:solidFill>
                <a:schemeClr val="tx1"/>
              </a:solidFill>
              <a:round/>
              <a:headEnd/>
              <a:tailEnd type="triangle" w="med" len="med"/>
            </a:ln>
          </p:spPr>
          <p:txBody>
            <a:bodyPr/>
            <a:lstStyle/>
            <a:p>
              <a:endParaRPr lang="en-US" sz="900"/>
            </a:p>
          </p:txBody>
        </p:sp>
        <p:sp>
          <p:nvSpPr>
            <p:cNvPr id="18" name="Line 15"/>
            <p:cNvSpPr>
              <a:spLocks noChangeShapeType="1"/>
            </p:cNvSpPr>
            <p:nvPr/>
          </p:nvSpPr>
          <p:spPr bwMode="auto">
            <a:xfrm flipV="1">
              <a:off x="2286000" y="3048000"/>
              <a:ext cx="0" cy="685800"/>
            </a:xfrm>
            <a:prstGeom prst="line">
              <a:avLst/>
            </a:prstGeom>
            <a:grpFill/>
            <a:ln w="57150">
              <a:solidFill>
                <a:schemeClr val="tx1"/>
              </a:solidFill>
              <a:round/>
              <a:headEnd/>
              <a:tailEnd type="triangle" w="med" len="med"/>
            </a:ln>
          </p:spPr>
          <p:txBody>
            <a:bodyPr/>
            <a:lstStyle/>
            <a:p>
              <a:endParaRPr lang="en-US" sz="900"/>
            </a:p>
          </p:txBody>
        </p:sp>
        <p:sp>
          <p:nvSpPr>
            <p:cNvPr id="19" name="Line 16"/>
            <p:cNvSpPr>
              <a:spLocks noChangeShapeType="1"/>
            </p:cNvSpPr>
            <p:nvPr/>
          </p:nvSpPr>
          <p:spPr bwMode="auto">
            <a:xfrm flipV="1">
              <a:off x="2362200" y="1828800"/>
              <a:ext cx="1524000" cy="457200"/>
            </a:xfrm>
            <a:prstGeom prst="line">
              <a:avLst/>
            </a:prstGeom>
            <a:grpFill/>
            <a:ln w="57150">
              <a:solidFill>
                <a:schemeClr val="tx1"/>
              </a:solidFill>
              <a:round/>
              <a:headEnd/>
              <a:tailEnd type="triangle" w="med" len="med"/>
            </a:ln>
          </p:spPr>
          <p:txBody>
            <a:bodyPr/>
            <a:lstStyle/>
            <a:p>
              <a:endParaRPr lang="en-US" sz="900"/>
            </a:p>
          </p:txBody>
        </p:sp>
      </p:grpSp>
    </p:spTree>
    <p:extLst>
      <p:ext uri="{BB962C8B-B14F-4D97-AF65-F5344CB8AC3E}">
        <p14:creationId xmlns:p14="http://schemas.microsoft.com/office/powerpoint/2010/main" val="3173677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070535" y="457200"/>
            <a:ext cx="7235265" cy="1546423"/>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dirty="0">
                <a:solidFill>
                  <a:schemeClr val="tx1"/>
                </a:solidFill>
                <a:cs typeface="Adobe Devanagari" panose="02040503050201020203" pitchFamily="18" charset="0"/>
              </a:rPr>
              <a:t>Goal: </a:t>
            </a:r>
            <a:r>
              <a:rPr lang="en-US" sz="2000" dirty="0">
                <a:solidFill>
                  <a:schemeClr val="tx1"/>
                </a:solidFill>
                <a:cs typeface="Adobe Devanagari" panose="02040503050201020203" pitchFamily="18" charset="0"/>
              </a:rPr>
              <a:t>Manage the land in order to pass it on to future generations</a:t>
            </a:r>
          </a:p>
          <a:p>
            <a:pPr algn="ctr"/>
            <a:r>
              <a:rPr lang="en-US" sz="2000" dirty="0">
                <a:solidFill>
                  <a:schemeClr val="tx1"/>
                </a:solidFill>
                <a:cs typeface="Adobe Devanagari" panose="02040503050201020203" pitchFamily="18" charset="0"/>
              </a:rPr>
              <a:t>-Economically</a:t>
            </a:r>
          </a:p>
          <a:p>
            <a:pPr algn="ctr"/>
            <a:r>
              <a:rPr lang="en-US" sz="2000" dirty="0">
                <a:solidFill>
                  <a:schemeClr val="tx1"/>
                </a:solidFill>
                <a:cs typeface="Adobe Devanagari" panose="02040503050201020203" pitchFamily="18" charset="0"/>
              </a:rPr>
              <a:t>-Ecologically</a:t>
            </a:r>
          </a:p>
        </p:txBody>
      </p:sp>
      <p:sp>
        <p:nvSpPr>
          <p:cNvPr id="7" name="Rounded Rectangle 6"/>
          <p:cNvSpPr/>
          <p:nvPr/>
        </p:nvSpPr>
        <p:spPr>
          <a:xfrm>
            <a:off x="533934" y="2428708"/>
            <a:ext cx="1412365" cy="512525"/>
          </a:xfrm>
          <a:prstGeom prst="roundRect">
            <a:avLst/>
          </a:prstGeom>
          <a:gradFill>
            <a:gsLst>
              <a:gs pos="14000">
                <a:schemeClr val="bg2"/>
              </a:gs>
              <a:gs pos="47000">
                <a:schemeClr val="accent3">
                  <a:lumMod val="105000"/>
                  <a:satMod val="103000"/>
                  <a:tint val="73000"/>
                </a:schemeClr>
              </a:gs>
              <a:gs pos="80000">
                <a:schemeClr val="accent3">
                  <a:lumMod val="105000"/>
                  <a:satMod val="109000"/>
                  <a:tint val="81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500" dirty="0">
                <a:solidFill>
                  <a:schemeClr val="tx1"/>
                </a:solidFill>
                <a:cs typeface="Adobe Devanagari" panose="02040503050201020203" pitchFamily="18" charset="0"/>
              </a:rPr>
              <a:t>Vegetation</a:t>
            </a:r>
          </a:p>
        </p:txBody>
      </p:sp>
      <p:sp>
        <p:nvSpPr>
          <p:cNvPr id="8" name="Rounded Rectangle 7"/>
          <p:cNvSpPr/>
          <p:nvPr/>
        </p:nvSpPr>
        <p:spPr>
          <a:xfrm>
            <a:off x="2871592" y="2445769"/>
            <a:ext cx="1627943" cy="479116"/>
          </a:xfrm>
          <a:prstGeom prst="roundRect">
            <a:avLst/>
          </a:prstGeom>
          <a:gradFill>
            <a:gsLst>
              <a:gs pos="14000">
                <a:schemeClr val="bg2"/>
              </a:gs>
              <a:gs pos="47000">
                <a:schemeClr val="accent3">
                  <a:lumMod val="105000"/>
                  <a:satMod val="103000"/>
                  <a:tint val="73000"/>
                </a:schemeClr>
              </a:gs>
              <a:gs pos="80000">
                <a:schemeClr val="accent3">
                  <a:lumMod val="105000"/>
                  <a:satMod val="109000"/>
                  <a:tint val="81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a:solidFill>
                  <a:schemeClr val="tx1"/>
                </a:solidFill>
                <a:cs typeface="Adobe Devanagari" panose="02040503050201020203" pitchFamily="18" charset="0"/>
              </a:rPr>
              <a:t>Profitable ranching operations</a:t>
            </a:r>
          </a:p>
        </p:txBody>
      </p:sp>
      <p:sp>
        <p:nvSpPr>
          <p:cNvPr id="9" name="Rounded Rectangle 8"/>
          <p:cNvSpPr/>
          <p:nvPr/>
        </p:nvSpPr>
        <p:spPr>
          <a:xfrm>
            <a:off x="4901487" y="2439834"/>
            <a:ext cx="1704349" cy="430294"/>
          </a:xfrm>
          <a:prstGeom prst="roundRect">
            <a:avLst/>
          </a:prstGeom>
          <a:gradFill>
            <a:gsLst>
              <a:gs pos="14000">
                <a:schemeClr val="bg2"/>
              </a:gs>
              <a:gs pos="47000">
                <a:schemeClr val="accent3">
                  <a:lumMod val="105000"/>
                  <a:satMod val="103000"/>
                  <a:tint val="73000"/>
                </a:schemeClr>
              </a:gs>
              <a:gs pos="80000">
                <a:schemeClr val="accent3">
                  <a:lumMod val="105000"/>
                  <a:satMod val="109000"/>
                  <a:tint val="81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500" dirty="0">
                <a:solidFill>
                  <a:schemeClr val="tx1"/>
                </a:solidFill>
                <a:cs typeface="Adobe Devanagari" panose="02040503050201020203" pitchFamily="18" charset="0"/>
              </a:rPr>
              <a:t>Wildlife</a:t>
            </a:r>
          </a:p>
        </p:txBody>
      </p:sp>
      <p:sp>
        <p:nvSpPr>
          <p:cNvPr id="10" name="Rounded Rectangle 9"/>
          <p:cNvSpPr/>
          <p:nvPr/>
        </p:nvSpPr>
        <p:spPr>
          <a:xfrm>
            <a:off x="7007786" y="2412489"/>
            <a:ext cx="1990842" cy="454705"/>
          </a:xfrm>
          <a:prstGeom prst="roundRect">
            <a:avLst/>
          </a:prstGeom>
          <a:gradFill>
            <a:gsLst>
              <a:gs pos="14000">
                <a:schemeClr val="bg2"/>
              </a:gs>
              <a:gs pos="47000">
                <a:schemeClr val="accent3">
                  <a:lumMod val="105000"/>
                  <a:satMod val="103000"/>
                  <a:tint val="73000"/>
                </a:schemeClr>
              </a:gs>
              <a:gs pos="80000">
                <a:schemeClr val="accent3">
                  <a:lumMod val="105000"/>
                  <a:satMod val="109000"/>
                  <a:tint val="81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500" dirty="0">
                <a:solidFill>
                  <a:schemeClr val="tx1"/>
                </a:solidFill>
                <a:cs typeface="Adobe Devanagari" panose="02040503050201020203" pitchFamily="18" charset="0"/>
              </a:rPr>
              <a:t>Collaborative</a:t>
            </a:r>
          </a:p>
          <a:p>
            <a:pPr algn="ctr"/>
            <a:r>
              <a:rPr lang="en-US" sz="1500" dirty="0">
                <a:solidFill>
                  <a:schemeClr val="tx1"/>
                </a:solidFill>
                <a:cs typeface="Adobe Devanagari" panose="02040503050201020203" pitchFamily="18" charset="0"/>
              </a:rPr>
              <a:t>Learning</a:t>
            </a:r>
          </a:p>
        </p:txBody>
      </p:sp>
      <p:pic>
        <p:nvPicPr>
          <p:cNvPr id="1028" name="Picture 4" descr="Image result for Cowboy hat vecto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692023" y="2270275"/>
            <a:ext cx="575585" cy="3515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Bird Vecto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97238" y="2509205"/>
            <a:ext cx="473300" cy="4733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team vector learni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255619" y="2393882"/>
            <a:ext cx="275750" cy="2757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Western wheatgrass vecto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720831" y="2240784"/>
            <a:ext cx="473300" cy="7855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BA9830CD-4331-4ED1-BFA3-30E484B42B5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53825" y="3162242"/>
            <a:ext cx="4512361" cy="3384272"/>
          </a:xfrm>
          <a:prstGeom prst="rect">
            <a:avLst/>
          </a:prstGeom>
          <a:ln>
            <a:solidFill>
              <a:schemeClr val="tx1"/>
            </a:solidFill>
          </a:ln>
        </p:spPr>
      </p:pic>
    </p:spTree>
    <p:extLst>
      <p:ext uri="{BB962C8B-B14F-4D97-AF65-F5344CB8AC3E}">
        <p14:creationId xmlns:p14="http://schemas.microsoft.com/office/powerpoint/2010/main" val="2117859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265529" y="1460736"/>
            <a:ext cx="2667000" cy="3724096"/>
          </a:xfrm>
          <a:prstGeom prst="rect">
            <a:avLst/>
          </a:prstGeom>
          <a:noFill/>
        </p:spPr>
        <p:txBody>
          <a:bodyPr wrap="square" rtlCol="0">
            <a:spAutoFit/>
          </a:bodyPr>
          <a:lstStyle/>
          <a:p>
            <a:r>
              <a:rPr lang="en-US" sz="2000" dirty="0"/>
              <a:t>One herd of 220 steers</a:t>
            </a:r>
          </a:p>
          <a:p>
            <a:endParaRPr lang="en-US" sz="800" dirty="0"/>
          </a:p>
          <a:p>
            <a:r>
              <a:rPr lang="en-US" sz="2000" dirty="0"/>
              <a:t>2 rested pastures/</a:t>
            </a:r>
            <a:r>
              <a:rPr lang="en-US" sz="2000" dirty="0" err="1"/>
              <a:t>yr</a:t>
            </a:r>
            <a:r>
              <a:rPr lang="en-US" sz="2000" dirty="0"/>
              <a:t> (</a:t>
            </a:r>
            <a:r>
              <a:rPr lang="en-US" sz="2000" dirty="0" err="1"/>
              <a:t>grassbanks</a:t>
            </a:r>
            <a:r>
              <a:rPr lang="en-US" sz="2000" dirty="0"/>
              <a:t> for dry years)</a:t>
            </a:r>
          </a:p>
          <a:p>
            <a:endParaRPr lang="en-US" sz="800" dirty="0"/>
          </a:p>
          <a:p>
            <a:r>
              <a:rPr lang="en-US" sz="2000" dirty="0"/>
              <a:t>Movements will consider:</a:t>
            </a:r>
          </a:p>
          <a:p>
            <a:pPr marL="285750" indent="-285750">
              <a:buFont typeface="Arial" pitchFamily="34" charset="0"/>
              <a:buChar char="•"/>
            </a:pPr>
            <a:r>
              <a:rPr lang="en-US" sz="2000" dirty="0"/>
              <a:t>Precipitation</a:t>
            </a:r>
          </a:p>
          <a:p>
            <a:pPr marL="285750" indent="-285750">
              <a:buFont typeface="Arial" pitchFamily="34" charset="0"/>
              <a:buChar char="•"/>
            </a:pPr>
            <a:r>
              <a:rPr lang="en-US" sz="2000" dirty="0"/>
              <a:t>Forage biomass (visual obstruction)</a:t>
            </a:r>
          </a:p>
          <a:p>
            <a:pPr marL="285750" indent="-285750">
              <a:buFont typeface="Arial" pitchFamily="34" charset="0"/>
              <a:buChar char="•"/>
            </a:pPr>
            <a:r>
              <a:rPr lang="en-US" sz="2000" dirty="0"/>
              <a:t>Species composition</a:t>
            </a:r>
          </a:p>
          <a:p>
            <a:pPr marL="285750" indent="-285750">
              <a:buFont typeface="Arial" pitchFamily="34" charset="0"/>
              <a:buChar char="•"/>
            </a:pPr>
            <a:r>
              <a:rPr lang="en-US" sz="2000" dirty="0"/>
              <a:t>Seasonality</a:t>
            </a:r>
          </a:p>
        </p:txBody>
      </p:sp>
      <p:grpSp>
        <p:nvGrpSpPr>
          <p:cNvPr id="25" name="Group 2"/>
          <p:cNvGrpSpPr>
            <a:grpSpLocks/>
          </p:cNvGrpSpPr>
          <p:nvPr/>
        </p:nvGrpSpPr>
        <p:grpSpPr bwMode="auto">
          <a:xfrm>
            <a:off x="228315" y="5338593"/>
            <a:ext cx="1863915" cy="1194601"/>
            <a:chOff x="1600200" y="1447800"/>
            <a:chExt cx="6248400" cy="3848094"/>
          </a:xfrm>
          <a:solidFill>
            <a:schemeClr val="accent1"/>
          </a:solidFill>
        </p:grpSpPr>
        <p:sp>
          <p:nvSpPr>
            <p:cNvPr id="26" name="Oval 4"/>
            <p:cNvSpPr>
              <a:spLocks noChangeArrowheads="1"/>
            </p:cNvSpPr>
            <p:nvPr/>
          </p:nvSpPr>
          <p:spPr bwMode="auto">
            <a:xfrm>
              <a:off x="3886200" y="1447800"/>
              <a:ext cx="1676400" cy="762000"/>
            </a:xfrm>
            <a:prstGeom prst="ellipse">
              <a:avLst/>
            </a:prstGeom>
            <a:solidFill>
              <a:schemeClr val="tx2">
                <a:lumMod val="60000"/>
                <a:lumOff val="4000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900" b="1" dirty="0"/>
                <a:t>Assess</a:t>
              </a:r>
            </a:p>
          </p:txBody>
        </p:sp>
        <p:sp>
          <p:nvSpPr>
            <p:cNvPr id="27" name="Oval 6"/>
            <p:cNvSpPr>
              <a:spLocks noChangeArrowheads="1"/>
            </p:cNvSpPr>
            <p:nvPr/>
          </p:nvSpPr>
          <p:spPr bwMode="auto">
            <a:xfrm>
              <a:off x="6019800" y="2095501"/>
              <a:ext cx="1600200" cy="762000"/>
            </a:xfrm>
            <a:prstGeom prst="ellipse">
              <a:avLst/>
            </a:prstGeom>
            <a:solidFill>
              <a:srgbClr val="FFFF66"/>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900" b="1" dirty="0"/>
                <a:t>Design</a:t>
              </a:r>
            </a:p>
          </p:txBody>
        </p:sp>
        <p:sp>
          <p:nvSpPr>
            <p:cNvPr id="28" name="Oval 7"/>
            <p:cNvSpPr>
              <a:spLocks noChangeArrowheads="1"/>
            </p:cNvSpPr>
            <p:nvPr/>
          </p:nvSpPr>
          <p:spPr bwMode="auto">
            <a:xfrm>
              <a:off x="6096000" y="3810000"/>
              <a:ext cx="1752600" cy="762000"/>
            </a:xfrm>
            <a:prstGeom prst="ellipse">
              <a:avLst/>
            </a:prstGeom>
            <a:solidFill>
              <a:srgbClr val="FFFF66"/>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900" b="1" dirty="0"/>
                <a:t>Implement</a:t>
              </a:r>
            </a:p>
          </p:txBody>
        </p:sp>
        <p:sp>
          <p:nvSpPr>
            <p:cNvPr id="29" name="Oval 8"/>
            <p:cNvSpPr>
              <a:spLocks noChangeArrowheads="1"/>
            </p:cNvSpPr>
            <p:nvPr/>
          </p:nvSpPr>
          <p:spPr bwMode="auto">
            <a:xfrm>
              <a:off x="3802536" y="4533894"/>
              <a:ext cx="1600200" cy="7620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900" b="1" dirty="0"/>
                <a:t>Monitor</a:t>
              </a:r>
            </a:p>
          </p:txBody>
        </p:sp>
        <p:sp>
          <p:nvSpPr>
            <p:cNvPr id="30" name="Oval 9"/>
            <p:cNvSpPr>
              <a:spLocks noChangeArrowheads="1"/>
            </p:cNvSpPr>
            <p:nvPr/>
          </p:nvSpPr>
          <p:spPr bwMode="auto">
            <a:xfrm>
              <a:off x="1600200" y="3733800"/>
              <a:ext cx="1676400" cy="762000"/>
            </a:xfrm>
            <a:prstGeom prst="ellipse">
              <a:avLst/>
            </a:prstGeom>
            <a:grp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900" b="1"/>
                <a:t>Evaluate</a:t>
              </a:r>
            </a:p>
          </p:txBody>
        </p:sp>
        <p:sp>
          <p:nvSpPr>
            <p:cNvPr id="31" name="Oval 10"/>
            <p:cNvSpPr>
              <a:spLocks noChangeArrowheads="1"/>
            </p:cNvSpPr>
            <p:nvPr/>
          </p:nvSpPr>
          <p:spPr bwMode="auto">
            <a:xfrm>
              <a:off x="1600200" y="2286000"/>
              <a:ext cx="1600200" cy="762000"/>
            </a:xfrm>
            <a:prstGeom prst="ellipse">
              <a:avLst/>
            </a:prstGeom>
            <a:grp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900" b="1"/>
                <a:t>Adjust</a:t>
              </a:r>
            </a:p>
          </p:txBody>
        </p:sp>
        <p:sp>
          <p:nvSpPr>
            <p:cNvPr id="33" name="Line 11"/>
            <p:cNvSpPr>
              <a:spLocks noChangeShapeType="1"/>
            </p:cNvSpPr>
            <p:nvPr/>
          </p:nvSpPr>
          <p:spPr bwMode="auto">
            <a:xfrm>
              <a:off x="5562600" y="1905000"/>
              <a:ext cx="914400" cy="381000"/>
            </a:xfrm>
            <a:prstGeom prst="line">
              <a:avLst/>
            </a:prstGeom>
            <a:grpFill/>
            <a:ln w="57150">
              <a:solidFill>
                <a:schemeClr val="tx1"/>
              </a:solidFill>
              <a:round/>
              <a:headEnd/>
              <a:tailEnd type="triangle" w="med" len="med"/>
            </a:ln>
          </p:spPr>
          <p:txBody>
            <a:bodyPr/>
            <a:lstStyle/>
            <a:p>
              <a:endParaRPr lang="en-US" sz="900"/>
            </a:p>
          </p:txBody>
        </p:sp>
        <p:sp>
          <p:nvSpPr>
            <p:cNvPr id="34" name="Line 12"/>
            <p:cNvSpPr>
              <a:spLocks noChangeShapeType="1"/>
            </p:cNvSpPr>
            <p:nvPr/>
          </p:nvSpPr>
          <p:spPr bwMode="auto">
            <a:xfrm>
              <a:off x="6934200" y="3048000"/>
              <a:ext cx="0" cy="762000"/>
            </a:xfrm>
            <a:prstGeom prst="line">
              <a:avLst/>
            </a:prstGeom>
            <a:grpFill/>
            <a:ln w="57150">
              <a:solidFill>
                <a:schemeClr val="tx1"/>
              </a:solidFill>
              <a:round/>
              <a:headEnd/>
              <a:tailEnd type="triangle" w="med" len="med"/>
            </a:ln>
          </p:spPr>
          <p:txBody>
            <a:bodyPr/>
            <a:lstStyle/>
            <a:p>
              <a:endParaRPr lang="en-US" sz="900"/>
            </a:p>
          </p:txBody>
        </p:sp>
        <p:sp>
          <p:nvSpPr>
            <p:cNvPr id="35" name="Line 13"/>
            <p:cNvSpPr>
              <a:spLocks noChangeShapeType="1"/>
            </p:cNvSpPr>
            <p:nvPr/>
          </p:nvSpPr>
          <p:spPr bwMode="auto">
            <a:xfrm flipH="1">
              <a:off x="4952995" y="4648200"/>
              <a:ext cx="1645261" cy="609597"/>
            </a:xfrm>
            <a:prstGeom prst="line">
              <a:avLst/>
            </a:prstGeom>
            <a:grpFill/>
            <a:ln w="57150">
              <a:solidFill>
                <a:schemeClr val="tx1"/>
              </a:solidFill>
              <a:round/>
              <a:headEnd/>
              <a:tailEnd type="triangle" w="med" len="med"/>
            </a:ln>
          </p:spPr>
          <p:txBody>
            <a:bodyPr/>
            <a:lstStyle/>
            <a:p>
              <a:endParaRPr lang="en-US" sz="900"/>
            </a:p>
          </p:txBody>
        </p:sp>
        <p:sp>
          <p:nvSpPr>
            <p:cNvPr id="36" name="Line 14"/>
            <p:cNvSpPr>
              <a:spLocks noChangeShapeType="1"/>
            </p:cNvSpPr>
            <p:nvPr/>
          </p:nvSpPr>
          <p:spPr bwMode="auto">
            <a:xfrm flipH="1" flipV="1">
              <a:off x="2667000" y="4495800"/>
              <a:ext cx="1219200" cy="685800"/>
            </a:xfrm>
            <a:prstGeom prst="line">
              <a:avLst/>
            </a:prstGeom>
            <a:grpFill/>
            <a:ln w="57150">
              <a:solidFill>
                <a:schemeClr val="tx1"/>
              </a:solidFill>
              <a:round/>
              <a:headEnd/>
              <a:tailEnd type="triangle" w="med" len="med"/>
            </a:ln>
          </p:spPr>
          <p:txBody>
            <a:bodyPr/>
            <a:lstStyle/>
            <a:p>
              <a:endParaRPr lang="en-US" sz="900"/>
            </a:p>
          </p:txBody>
        </p:sp>
        <p:sp>
          <p:nvSpPr>
            <p:cNvPr id="37" name="Line 15"/>
            <p:cNvSpPr>
              <a:spLocks noChangeShapeType="1"/>
            </p:cNvSpPr>
            <p:nvPr/>
          </p:nvSpPr>
          <p:spPr bwMode="auto">
            <a:xfrm flipV="1">
              <a:off x="2286000" y="3048000"/>
              <a:ext cx="0" cy="685800"/>
            </a:xfrm>
            <a:prstGeom prst="line">
              <a:avLst/>
            </a:prstGeom>
            <a:grpFill/>
            <a:ln w="57150">
              <a:solidFill>
                <a:schemeClr val="tx1"/>
              </a:solidFill>
              <a:round/>
              <a:headEnd/>
              <a:tailEnd type="triangle" w="med" len="med"/>
            </a:ln>
          </p:spPr>
          <p:txBody>
            <a:bodyPr/>
            <a:lstStyle/>
            <a:p>
              <a:endParaRPr lang="en-US" sz="900"/>
            </a:p>
          </p:txBody>
        </p:sp>
        <p:sp>
          <p:nvSpPr>
            <p:cNvPr id="38" name="Line 16"/>
            <p:cNvSpPr>
              <a:spLocks noChangeShapeType="1"/>
            </p:cNvSpPr>
            <p:nvPr/>
          </p:nvSpPr>
          <p:spPr bwMode="auto">
            <a:xfrm flipV="1">
              <a:off x="2362200" y="1828800"/>
              <a:ext cx="1524000" cy="457200"/>
            </a:xfrm>
            <a:prstGeom prst="line">
              <a:avLst/>
            </a:prstGeom>
            <a:grpFill/>
            <a:ln w="57150">
              <a:solidFill>
                <a:schemeClr val="tx1"/>
              </a:solidFill>
              <a:round/>
              <a:headEnd/>
              <a:tailEnd type="triangle" w="med" len="med"/>
            </a:ln>
          </p:spPr>
          <p:txBody>
            <a:bodyPr/>
            <a:lstStyle/>
            <a:p>
              <a:endParaRPr lang="en-US" sz="900"/>
            </a:p>
          </p:txBody>
        </p:sp>
      </p:grpSp>
      <p:sp>
        <p:nvSpPr>
          <p:cNvPr id="39" name="TextBox 38"/>
          <p:cNvSpPr txBox="1"/>
          <p:nvPr/>
        </p:nvSpPr>
        <p:spPr>
          <a:xfrm>
            <a:off x="1526641" y="311957"/>
            <a:ext cx="5562600" cy="646331"/>
          </a:xfrm>
          <a:prstGeom prst="rect">
            <a:avLst/>
          </a:prstGeom>
          <a:solidFill>
            <a:schemeClr val="tx1"/>
          </a:solidFill>
        </p:spPr>
        <p:txBody>
          <a:bodyPr wrap="square" rtlCol="0">
            <a:spAutoFit/>
          </a:bodyPr>
          <a:lstStyle/>
          <a:p>
            <a:pPr algn="ctr"/>
            <a:r>
              <a:rPr lang="en-US" sz="3600" b="1" dirty="0">
                <a:solidFill>
                  <a:schemeClr val="bg1"/>
                </a:solidFill>
              </a:rPr>
              <a:t>Adaptive Management Plan</a:t>
            </a:r>
          </a:p>
        </p:txBody>
      </p:sp>
      <p:pic>
        <p:nvPicPr>
          <p:cNvPr id="18" name="Picture 17">
            <a:extLst>
              <a:ext uri="{FF2B5EF4-FFF2-40B4-BE49-F238E27FC236}">
                <a16:creationId xmlns:a16="http://schemas.microsoft.com/office/drawing/2014/main" id="{5674E68B-94B0-4E40-8ACE-19E9476BEB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0700" r="13396" b="20765"/>
          <a:stretch/>
        </p:blipFill>
        <p:spPr>
          <a:xfrm>
            <a:off x="3013914" y="1757067"/>
            <a:ext cx="5946408" cy="3498178"/>
          </a:xfrm>
          <a:prstGeom prst="rect">
            <a:avLst/>
          </a:prstGeom>
          <a:ln>
            <a:solidFill>
              <a:schemeClr val="tx1"/>
            </a:solidFill>
          </a:ln>
        </p:spPr>
      </p:pic>
    </p:spTree>
    <p:extLst>
      <p:ext uri="{BB962C8B-B14F-4D97-AF65-F5344CB8AC3E}">
        <p14:creationId xmlns:p14="http://schemas.microsoft.com/office/powerpoint/2010/main" val="768843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B5FC96B9-E7AB-4CFB-8A38-4C033A028D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734292"/>
            <a:ext cx="7924800" cy="6123708"/>
          </a:xfrm>
          <a:prstGeom prst="rect">
            <a:avLst/>
          </a:prstGeom>
        </p:spPr>
      </p:pic>
      <p:sp>
        <p:nvSpPr>
          <p:cNvPr id="39" name="TextBox 38"/>
          <p:cNvSpPr txBox="1"/>
          <p:nvPr/>
        </p:nvSpPr>
        <p:spPr>
          <a:xfrm>
            <a:off x="0" y="196279"/>
            <a:ext cx="9144000" cy="1077218"/>
          </a:xfrm>
          <a:prstGeom prst="rect">
            <a:avLst/>
          </a:prstGeom>
          <a:solidFill>
            <a:schemeClr val="tx1"/>
          </a:solidFill>
        </p:spPr>
        <p:txBody>
          <a:bodyPr wrap="square" rtlCol="0">
            <a:spAutoFit/>
          </a:bodyPr>
          <a:lstStyle/>
          <a:p>
            <a:r>
              <a:rPr lang="en-US" sz="3200" b="1" dirty="0">
                <a:solidFill>
                  <a:schemeClr val="bg1"/>
                </a:solidFill>
              </a:rPr>
              <a:t>2013: Baseline Pre-treatment Monitoring</a:t>
            </a:r>
          </a:p>
          <a:p>
            <a:r>
              <a:rPr lang="en-US" sz="3200" b="1" dirty="0">
                <a:solidFill>
                  <a:schemeClr val="bg1"/>
                </a:solidFill>
              </a:rPr>
              <a:t>2014 – 2019:  Annual monitoring of all objectives</a:t>
            </a:r>
          </a:p>
        </p:txBody>
      </p:sp>
      <p:pic>
        <p:nvPicPr>
          <p:cNvPr id="19" name="Picture 26" descr="flowers03 0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01232" y="1452615"/>
            <a:ext cx="1900103" cy="1429398"/>
          </a:xfrm>
          <a:prstGeom prst="rect">
            <a:avLst/>
          </a:prstGeom>
          <a:noFill/>
          <a:ln w="31750">
            <a:solidFill>
              <a:schemeClr val="tx1"/>
            </a:solidFill>
            <a:miter lim="800000"/>
            <a:headEnd/>
            <a:tailEnd/>
          </a:ln>
        </p:spPr>
      </p:pic>
      <p:pic>
        <p:nvPicPr>
          <p:cNvPr id="21" name="Picture 20" descr="Picture3"/>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089382" y="2970783"/>
            <a:ext cx="1911953" cy="1746225"/>
          </a:xfrm>
          <a:prstGeom prst="rect">
            <a:avLst/>
          </a:prstGeom>
          <a:noFill/>
          <a:ln w="31750">
            <a:solidFill>
              <a:schemeClr val="tx1"/>
            </a:solidFill>
            <a:miter lim="800000"/>
            <a:headEnd/>
            <a:tailEnd/>
          </a:ln>
        </p:spPr>
      </p:pic>
      <p:grpSp>
        <p:nvGrpSpPr>
          <p:cNvPr id="7" name="Group 2"/>
          <p:cNvGrpSpPr>
            <a:grpSpLocks/>
          </p:cNvGrpSpPr>
          <p:nvPr/>
        </p:nvGrpSpPr>
        <p:grpSpPr bwMode="auto">
          <a:xfrm>
            <a:off x="381000" y="1447800"/>
            <a:ext cx="1900010" cy="1194601"/>
            <a:chOff x="1600200" y="1447800"/>
            <a:chExt cx="6369401" cy="3848094"/>
          </a:xfrm>
          <a:solidFill>
            <a:schemeClr val="accent1"/>
          </a:solidFill>
        </p:grpSpPr>
        <p:sp>
          <p:nvSpPr>
            <p:cNvPr id="8" name="Oval 4"/>
            <p:cNvSpPr>
              <a:spLocks noChangeArrowheads="1"/>
            </p:cNvSpPr>
            <p:nvPr/>
          </p:nvSpPr>
          <p:spPr bwMode="auto">
            <a:xfrm>
              <a:off x="3886200" y="1447800"/>
              <a:ext cx="1676400" cy="762000"/>
            </a:xfrm>
            <a:prstGeom prst="ellipse">
              <a:avLst/>
            </a:prstGeom>
            <a:solidFill>
              <a:schemeClr val="tx2">
                <a:lumMod val="60000"/>
                <a:lumOff val="4000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900" b="1" dirty="0"/>
                <a:t>Assess</a:t>
              </a:r>
            </a:p>
          </p:txBody>
        </p:sp>
        <p:sp>
          <p:nvSpPr>
            <p:cNvPr id="9" name="Oval 6"/>
            <p:cNvSpPr>
              <a:spLocks noChangeArrowheads="1"/>
            </p:cNvSpPr>
            <p:nvPr/>
          </p:nvSpPr>
          <p:spPr bwMode="auto">
            <a:xfrm>
              <a:off x="6019800" y="2095501"/>
              <a:ext cx="1600200" cy="762000"/>
            </a:xfrm>
            <a:prstGeom prst="ellipse">
              <a:avLst/>
            </a:prstGeom>
            <a:solidFill>
              <a:schemeClr val="tx2">
                <a:lumMod val="60000"/>
                <a:lumOff val="4000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900" b="1" dirty="0"/>
                <a:t>Design</a:t>
              </a:r>
            </a:p>
          </p:txBody>
        </p:sp>
        <p:sp>
          <p:nvSpPr>
            <p:cNvPr id="10" name="Oval 7"/>
            <p:cNvSpPr>
              <a:spLocks noChangeArrowheads="1"/>
            </p:cNvSpPr>
            <p:nvPr/>
          </p:nvSpPr>
          <p:spPr bwMode="auto">
            <a:xfrm>
              <a:off x="5775625" y="3810001"/>
              <a:ext cx="2193976" cy="685798"/>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900" b="1" dirty="0"/>
                <a:t>Implement</a:t>
              </a:r>
            </a:p>
          </p:txBody>
        </p:sp>
        <p:sp>
          <p:nvSpPr>
            <p:cNvPr id="11" name="Oval 8"/>
            <p:cNvSpPr>
              <a:spLocks noChangeArrowheads="1"/>
            </p:cNvSpPr>
            <p:nvPr/>
          </p:nvSpPr>
          <p:spPr bwMode="auto">
            <a:xfrm>
              <a:off x="3802536" y="4533894"/>
              <a:ext cx="1600200" cy="762000"/>
            </a:xfrm>
            <a:prstGeom prst="ellipse">
              <a:avLst/>
            </a:prstGeom>
            <a:solidFill>
              <a:srgbClr val="FFFF66"/>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900" b="1" dirty="0"/>
                <a:t>Monitor</a:t>
              </a:r>
            </a:p>
          </p:txBody>
        </p:sp>
        <p:sp>
          <p:nvSpPr>
            <p:cNvPr id="12" name="Oval 9"/>
            <p:cNvSpPr>
              <a:spLocks noChangeArrowheads="1"/>
            </p:cNvSpPr>
            <p:nvPr/>
          </p:nvSpPr>
          <p:spPr bwMode="auto">
            <a:xfrm>
              <a:off x="1600200" y="3733800"/>
              <a:ext cx="1676400" cy="762000"/>
            </a:xfrm>
            <a:prstGeom prst="ellipse">
              <a:avLst/>
            </a:prstGeom>
            <a:grp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900" b="1"/>
                <a:t>Evaluate</a:t>
              </a:r>
            </a:p>
          </p:txBody>
        </p:sp>
        <p:sp>
          <p:nvSpPr>
            <p:cNvPr id="13" name="Oval 10"/>
            <p:cNvSpPr>
              <a:spLocks noChangeArrowheads="1"/>
            </p:cNvSpPr>
            <p:nvPr/>
          </p:nvSpPr>
          <p:spPr bwMode="auto">
            <a:xfrm>
              <a:off x="1600200" y="2286000"/>
              <a:ext cx="1600200" cy="762000"/>
            </a:xfrm>
            <a:prstGeom prst="ellipse">
              <a:avLst/>
            </a:prstGeom>
            <a:grp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900" b="1"/>
                <a:t>Adjust</a:t>
              </a:r>
            </a:p>
          </p:txBody>
        </p:sp>
        <p:sp>
          <p:nvSpPr>
            <p:cNvPr id="14" name="Line 11"/>
            <p:cNvSpPr>
              <a:spLocks noChangeShapeType="1"/>
            </p:cNvSpPr>
            <p:nvPr/>
          </p:nvSpPr>
          <p:spPr bwMode="auto">
            <a:xfrm>
              <a:off x="5562600" y="1905000"/>
              <a:ext cx="914400" cy="381000"/>
            </a:xfrm>
            <a:prstGeom prst="line">
              <a:avLst/>
            </a:prstGeom>
            <a:grpFill/>
            <a:ln w="57150">
              <a:solidFill>
                <a:schemeClr val="tx1"/>
              </a:solidFill>
              <a:round/>
              <a:headEnd/>
              <a:tailEnd type="triangle" w="med" len="med"/>
            </a:ln>
          </p:spPr>
          <p:txBody>
            <a:bodyPr/>
            <a:lstStyle/>
            <a:p>
              <a:endParaRPr lang="en-US" sz="900"/>
            </a:p>
          </p:txBody>
        </p:sp>
        <p:sp>
          <p:nvSpPr>
            <p:cNvPr id="15" name="Line 12"/>
            <p:cNvSpPr>
              <a:spLocks noChangeShapeType="1"/>
            </p:cNvSpPr>
            <p:nvPr/>
          </p:nvSpPr>
          <p:spPr bwMode="auto">
            <a:xfrm>
              <a:off x="6934200" y="3048000"/>
              <a:ext cx="0" cy="762000"/>
            </a:xfrm>
            <a:prstGeom prst="line">
              <a:avLst/>
            </a:prstGeom>
            <a:grpFill/>
            <a:ln w="57150">
              <a:solidFill>
                <a:schemeClr val="tx1"/>
              </a:solidFill>
              <a:round/>
              <a:headEnd/>
              <a:tailEnd type="triangle" w="med" len="med"/>
            </a:ln>
          </p:spPr>
          <p:txBody>
            <a:bodyPr/>
            <a:lstStyle/>
            <a:p>
              <a:endParaRPr lang="en-US" sz="900"/>
            </a:p>
          </p:txBody>
        </p:sp>
        <p:sp>
          <p:nvSpPr>
            <p:cNvPr id="16" name="Line 13"/>
            <p:cNvSpPr>
              <a:spLocks noChangeShapeType="1"/>
            </p:cNvSpPr>
            <p:nvPr/>
          </p:nvSpPr>
          <p:spPr bwMode="auto">
            <a:xfrm flipH="1">
              <a:off x="4952995" y="4648200"/>
              <a:ext cx="1645261" cy="609597"/>
            </a:xfrm>
            <a:prstGeom prst="line">
              <a:avLst/>
            </a:prstGeom>
            <a:grpFill/>
            <a:ln w="57150">
              <a:solidFill>
                <a:schemeClr val="tx1"/>
              </a:solidFill>
              <a:round/>
              <a:headEnd/>
              <a:tailEnd type="triangle" w="med" len="med"/>
            </a:ln>
          </p:spPr>
          <p:txBody>
            <a:bodyPr/>
            <a:lstStyle/>
            <a:p>
              <a:endParaRPr lang="en-US" sz="900"/>
            </a:p>
          </p:txBody>
        </p:sp>
        <p:sp>
          <p:nvSpPr>
            <p:cNvPr id="17" name="Line 14"/>
            <p:cNvSpPr>
              <a:spLocks noChangeShapeType="1"/>
            </p:cNvSpPr>
            <p:nvPr/>
          </p:nvSpPr>
          <p:spPr bwMode="auto">
            <a:xfrm flipH="1" flipV="1">
              <a:off x="2667000" y="4495800"/>
              <a:ext cx="1219200" cy="685800"/>
            </a:xfrm>
            <a:prstGeom prst="line">
              <a:avLst/>
            </a:prstGeom>
            <a:grpFill/>
            <a:ln w="57150">
              <a:solidFill>
                <a:schemeClr val="tx1"/>
              </a:solidFill>
              <a:round/>
              <a:headEnd/>
              <a:tailEnd type="triangle" w="med" len="med"/>
            </a:ln>
          </p:spPr>
          <p:txBody>
            <a:bodyPr/>
            <a:lstStyle/>
            <a:p>
              <a:endParaRPr lang="en-US" sz="900"/>
            </a:p>
          </p:txBody>
        </p:sp>
        <p:sp>
          <p:nvSpPr>
            <p:cNvPr id="18" name="Line 15"/>
            <p:cNvSpPr>
              <a:spLocks noChangeShapeType="1"/>
            </p:cNvSpPr>
            <p:nvPr/>
          </p:nvSpPr>
          <p:spPr bwMode="auto">
            <a:xfrm flipV="1">
              <a:off x="2286000" y="3048000"/>
              <a:ext cx="0" cy="685800"/>
            </a:xfrm>
            <a:prstGeom prst="line">
              <a:avLst/>
            </a:prstGeom>
            <a:grpFill/>
            <a:ln w="57150">
              <a:solidFill>
                <a:schemeClr val="tx1"/>
              </a:solidFill>
              <a:round/>
              <a:headEnd/>
              <a:tailEnd type="triangle" w="med" len="med"/>
            </a:ln>
          </p:spPr>
          <p:txBody>
            <a:bodyPr/>
            <a:lstStyle/>
            <a:p>
              <a:endParaRPr lang="en-US" sz="900"/>
            </a:p>
          </p:txBody>
        </p:sp>
        <p:sp>
          <p:nvSpPr>
            <p:cNvPr id="23" name="Line 16"/>
            <p:cNvSpPr>
              <a:spLocks noChangeShapeType="1"/>
            </p:cNvSpPr>
            <p:nvPr/>
          </p:nvSpPr>
          <p:spPr bwMode="auto">
            <a:xfrm flipV="1">
              <a:off x="2362200" y="1828800"/>
              <a:ext cx="1524000" cy="457200"/>
            </a:xfrm>
            <a:prstGeom prst="line">
              <a:avLst/>
            </a:prstGeom>
            <a:grpFill/>
            <a:ln w="57150">
              <a:solidFill>
                <a:schemeClr val="tx1"/>
              </a:solidFill>
              <a:round/>
              <a:headEnd/>
              <a:tailEnd type="triangle" w="med" len="med"/>
            </a:ln>
          </p:spPr>
          <p:txBody>
            <a:bodyPr/>
            <a:lstStyle/>
            <a:p>
              <a:endParaRPr lang="en-US" sz="900"/>
            </a:p>
          </p:txBody>
        </p:sp>
      </p:grpSp>
      <p:pic>
        <p:nvPicPr>
          <p:cNvPr id="20" name="Picture 5"/>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7095044" y="4805777"/>
            <a:ext cx="1906291" cy="1595023"/>
          </a:xfrm>
          <a:prstGeom prst="rect">
            <a:avLst/>
          </a:prstGeom>
          <a:noFill/>
          <a:ln w="317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86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1" y="981980"/>
            <a:ext cx="4337304" cy="3053899"/>
          </a:xfrm>
          <a:prstGeom prst="rect">
            <a:avLst/>
          </a:prstGeom>
          <a:ln>
            <a:solidFill>
              <a:schemeClr val="tx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466" y="1136551"/>
            <a:ext cx="3590544" cy="3313055"/>
          </a:xfrm>
          <a:prstGeom prst="rect">
            <a:avLst/>
          </a:prstGeom>
          <a:ln>
            <a:solidFill>
              <a:schemeClr val="tx1"/>
            </a:solidFill>
          </a:ln>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466" y="4035879"/>
            <a:ext cx="3989406" cy="2822121"/>
          </a:xfrm>
          <a:prstGeom prst="rect">
            <a:avLst/>
          </a:prstGeom>
          <a:ln>
            <a:solidFill>
              <a:schemeClr val="tx1"/>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0872" y="4035878"/>
            <a:ext cx="3913633" cy="2822122"/>
          </a:xfrm>
          <a:prstGeom prst="rect">
            <a:avLst/>
          </a:prstGeom>
          <a:ln>
            <a:solidFill>
              <a:schemeClr val="tx1"/>
            </a:solidFill>
          </a:ln>
        </p:spPr>
      </p:pic>
      <p:sp>
        <p:nvSpPr>
          <p:cNvPr id="9" name="Rectangle 8">
            <a:extLst>
              <a:ext uri="{FF2B5EF4-FFF2-40B4-BE49-F238E27FC236}">
                <a16:creationId xmlns:a16="http://schemas.microsoft.com/office/drawing/2014/main" id="{54300DA8-1CE0-49DA-B183-718086FE3FAC}"/>
              </a:ext>
            </a:extLst>
          </p:cNvPr>
          <p:cNvSpPr/>
          <p:nvPr/>
        </p:nvSpPr>
        <p:spPr>
          <a:xfrm>
            <a:off x="381000" y="304800"/>
            <a:ext cx="6629400" cy="1077218"/>
          </a:xfrm>
          <a:prstGeom prst="rect">
            <a:avLst/>
          </a:prstGeom>
          <a:solidFill>
            <a:schemeClr val="tx1"/>
          </a:solidFill>
        </p:spPr>
        <p:txBody>
          <a:bodyPr wrap="square">
            <a:spAutoFit/>
          </a:bodyPr>
          <a:lstStyle/>
          <a:p>
            <a:pPr algn="ctr"/>
            <a:r>
              <a:rPr lang="en-US" sz="3200" b="1" dirty="0">
                <a:solidFill>
                  <a:schemeClr val="accent5">
                    <a:lumMod val="40000"/>
                    <a:lumOff val="60000"/>
                  </a:schemeClr>
                </a:solidFill>
              </a:rPr>
              <a:t>Stakeholder – Scientist Meetings 3x per year: 2014 - 2019</a:t>
            </a:r>
          </a:p>
        </p:txBody>
      </p:sp>
    </p:spTree>
    <p:extLst>
      <p:ext uri="{BB962C8B-B14F-4D97-AF65-F5344CB8AC3E}">
        <p14:creationId xmlns:p14="http://schemas.microsoft.com/office/powerpoint/2010/main" val="983851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0340" y="76200"/>
            <a:ext cx="8487877" cy="1938992"/>
          </a:xfrm>
          <a:prstGeom prst="rect">
            <a:avLst/>
          </a:prstGeom>
          <a:solidFill>
            <a:schemeClr val="tx1"/>
          </a:solidFill>
        </p:spPr>
        <p:txBody>
          <a:bodyPr wrap="square" rtlCol="0">
            <a:spAutoFit/>
          </a:bodyPr>
          <a:lstStyle/>
          <a:p>
            <a:r>
              <a:rPr lang="en-US" sz="3600" b="1" dirty="0">
                <a:solidFill>
                  <a:schemeClr val="bg1"/>
                </a:solidFill>
              </a:rPr>
              <a:t>Key components of collaborative meetings:</a:t>
            </a:r>
          </a:p>
          <a:p>
            <a:endParaRPr lang="en-US" sz="2800" b="1" dirty="0">
              <a:solidFill>
                <a:schemeClr val="bg1"/>
              </a:solidFill>
            </a:endParaRPr>
          </a:p>
          <a:p>
            <a:r>
              <a:rPr lang="en-US" sz="2800" b="1" dirty="0">
                <a:solidFill>
                  <a:schemeClr val="bg1"/>
                </a:solidFill>
              </a:rPr>
              <a:t>Engaged discussion of what monitoring results mean</a:t>
            </a:r>
          </a:p>
          <a:p>
            <a:endParaRPr lang="en-US" sz="2800" b="1" dirty="0">
              <a:solidFill>
                <a:schemeClr val="bg1"/>
              </a:solidFill>
            </a:endParaRPr>
          </a:p>
        </p:txBody>
      </p:sp>
      <p:pic>
        <p:nvPicPr>
          <p:cNvPr id="5" name="Picture 2" descr="C:\Users\Justin.Derner\AppData\Local\Microsoft\Windows\INetCache\IE\O73NHG36\confused[1].jpeg">
            <a:extLst>
              <a:ext uri="{FF2B5EF4-FFF2-40B4-BE49-F238E27FC236}">
                <a16:creationId xmlns:a16="http://schemas.microsoft.com/office/drawing/2014/main" id="{A3FE2E48-A8B3-4EF0-B9CA-A501ACE6DE0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2743200"/>
            <a:ext cx="4018625" cy="3200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989448B-D351-4BD7-9E07-A00D588F5735}"/>
              </a:ext>
            </a:extLst>
          </p:cNvPr>
          <p:cNvSpPr txBox="1"/>
          <p:nvPr/>
        </p:nvSpPr>
        <p:spPr>
          <a:xfrm>
            <a:off x="5410200" y="3438929"/>
            <a:ext cx="3124200" cy="1631216"/>
          </a:xfrm>
          <a:prstGeom prst="rect">
            <a:avLst/>
          </a:prstGeom>
          <a:solidFill>
            <a:schemeClr val="tx1"/>
          </a:solidFill>
        </p:spPr>
        <p:txBody>
          <a:bodyPr wrap="square" rtlCol="0">
            <a:spAutoFit/>
          </a:bodyPr>
          <a:lstStyle/>
          <a:p>
            <a:pPr algn="ctr"/>
            <a:r>
              <a:rPr lang="en-US" sz="2000" dirty="0">
                <a:solidFill>
                  <a:schemeClr val="bg1"/>
                </a:solidFill>
              </a:rPr>
              <a:t>Getting the data is not enough!  Time to analyze, engage with, and discuss monitoring results is essential.</a:t>
            </a:r>
          </a:p>
        </p:txBody>
      </p:sp>
      <p:pic>
        <p:nvPicPr>
          <p:cNvPr id="12" name="Picture 11">
            <a:extLst>
              <a:ext uri="{FF2B5EF4-FFF2-40B4-BE49-F238E27FC236}">
                <a16:creationId xmlns:a16="http://schemas.microsoft.com/office/drawing/2014/main" id="{B3E4DBBE-6BC0-4F5F-A534-F4B77A790362}"/>
              </a:ext>
            </a:extLst>
          </p:cNvPr>
          <p:cNvPicPr>
            <a:picLocks noChangeAspect="1"/>
          </p:cNvPicPr>
          <p:nvPr/>
        </p:nvPicPr>
        <p:blipFill>
          <a:blip r:embed="rId4"/>
          <a:stretch>
            <a:fillRect/>
          </a:stretch>
        </p:blipFill>
        <p:spPr>
          <a:xfrm>
            <a:off x="2594737" y="2133600"/>
            <a:ext cx="2057399" cy="1563487"/>
          </a:xfrm>
          <a:prstGeom prst="rect">
            <a:avLst/>
          </a:prstGeom>
        </p:spPr>
      </p:pic>
    </p:spTree>
    <p:extLst>
      <p:ext uri="{BB962C8B-B14F-4D97-AF65-F5344CB8AC3E}">
        <p14:creationId xmlns:p14="http://schemas.microsoft.com/office/powerpoint/2010/main" val="32880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28061" y="1405606"/>
            <a:ext cx="8487877" cy="5105400"/>
          </a:xfrm>
          <a:prstGeom prst="rect">
            <a:avLst/>
          </a:prstGeom>
        </p:spPr>
      </p:pic>
      <p:sp>
        <p:nvSpPr>
          <p:cNvPr id="10" name="TextBox 9"/>
          <p:cNvSpPr txBox="1"/>
          <p:nvPr/>
        </p:nvSpPr>
        <p:spPr>
          <a:xfrm>
            <a:off x="310340" y="76200"/>
            <a:ext cx="8448147" cy="1754326"/>
          </a:xfrm>
          <a:prstGeom prst="rect">
            <a:avLst/>
          </a:prstGeom>
          <a:solidFill>
            <a:schemeClr val="tx1"/>
          </a:solidFill>
        </p:spPr>
        <p:txBody>
          <a:bodyPr wrap="none" rtlCol="0">
            <a:spAutoFit/>
          </a:bodyPr>
          <a:lstStyle/>
          <a:p>
            <a:r>
              <a:rPr lang="en-US" sz="3600" b="1" dirty="0">
                <a:solidFill>
                  <a:schemeClr val="bg1"/>
                </a:solidFill>
              </a:rPr>
              <a:t>Key components of collaborative meetings:</a:t>
            </a:r>
          </a:p>
          <a:p>
            <a:endParaRPr lang="en-US" sz="2400" b="1" dirty="0">
              <a:solidFill>
                <a:schemeClr val="bg1"/>
              </a:solidFill>
            </a:endParaRPr>
          </a:p>
          <a:p>
            <a:r>
              <a:rPr lang="en-US" sz="2400" b="1" dirty="0">
                <a:solidFill>
                  <a:schemeClr val="bg1"/>
                </a:solidFill>
              </a:rPr>
              <a:t>Delving into mental models</a:t>
            </a:r>
          </a:p>
          <a:p>
            <a:endParaRPr lang="en-US" sz="2400" b="1" dirty="0">
              <a:solidFill>
                <a:schemeClr val="bg1"/>
              </a:solidFill>
            </a:endParaRPr>
          </a:p>
        </p:txBody>
      </p:sp>
    </p:spTree>
    <p:extLst>
      <p:ext uri="{BB962C8B-B14F-4D97-AF65-F5344CB8AC3E}">
        <p14:creationId xmlns:p14="http://schemas.microsoft.com/office/powerpoint/2010/main" val="600770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loading dock model for knowledge dissemina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1219200"/>
            <a:ext cx="5943601" cy="39288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64754" y="5486400"/>
            <a:ext cx="7557291" cy="1278192"/>
          </a:xfrm>
          <a:solidFill>
            <a:schemeClr val="tx1"/>
          </a:solidFill>
        </p:spPr>
        <p:txBody>
          <a:bodyPr>
            <a:normAutofit fontScale="90000"/>
          </a:bodyPr>
          <a:lstStyle/>
          <a:p>
            <a:r>
              <a:rPr lang="en-US" b="1" dirty="0">
                <a:solidFill>
                  <a:schemeClr val="bg1"/>
                </a:solidFill>
              </a:rPr>
              <a:t>Lack of stakeholder involvement in the scientific process</a:t>
            </a:r>
          </a:p>
        </p:txBody>
      </p:sp>
      <p:sp>
        <p:nvSpPr>
          <p:cNvPr id="4" name="TextBox 3"/>
          <p:cNvSpPr txBox="1"/>
          <p:nvPr/>
        </p:nvSpPr>
        <p:spPr>
          <a:xfrm>
            <a:off x="152400" y="195590"/>
            <a:ext cx="2965235" cy="523220"/>
          </a:xfrm>
          <a:prstGeom prst="rect">
            <a:avLst/>
          </a:prstGeom>
          <a:solidFill>
            <a:schemeClr val="tx1"/>
          </a:solidFill>
        </p:spPr>
        <p:txBody>
          <a:bodyPr wrap="none" rtlCol="0">
            <a:spAutoFit/>
          </a:bodyPr>
          <a:lstStyle/>
          <a:p>
            <a:r>
              <a:rPr lang="en-US" sz="2800" b="1" dirty="0">
                <a:solidFill>
                  <a:schemeClr val="tx2">
                    <a:lumMod val="20000"/>
                    <a:lumOff val="80000"/>
                  </a:schemeClr>
                </a:solidFill>
              </a:rPr>
              <a:t>Motivating Factors</a:t>
            </a:r>
          </a:p>
        </p:txBody>
      </p:sp>
    </p:spTree>
    <p:extLst>
      <p:ext uri="{BB962C8B-B14F-4D97-AF65-F5344CB8AC3E}">
        <p14:creationId xmlns:p14="http://schemas.microsoft.com/office/powerpoint/2010/main" val="691687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0340" y="76200"/>
            <a:ext cx="8448147" cy="1754326"/>
          </a:xfrm>
          <a:prstGeom prst="rect">
            <a:avLst/>
          </a:prstGeom>
          <a:solidFill>
            <a:schemeClr val="tx1"/>
          </a:solidFill>
        </p:spPr>
        <p:txBody>
          <a:bodyPr wrap="none" rtlCol="0">
            <a:spAutoFit/>
          </a:bodyPr>
          <a:lstStyle/>
          <a:p>
            <a:r>
              <a:rPr lang="en-US" sz="3600" b="1">
                <a:solidFill>
                  <a:schemeClr val="bg1"/>
                </a:solidFill>
              </a:rPr>
              <a:t>Key components of collaborative meetings:</a:t>
            </a:r>
          </a:p>
          <a:p>
            <a:endParaRPr lang="en-US" sz="2400" b="1">
              <a:solidFill>
                <a:schemeClr val="bg1"/>
              </a:solidFill>
            </a:endParaRPr>
          </a:p>
          <a:p>
            <a:r>
              <a:rPr lang="en-US" sz="2400" b="1">
                <a:solidFill>
                  <a:schemeClr val="bg1"/>
                </a:solidFill>
              </a:rPr>
              <a:t>Sharing food and building community</a:t>
            </a:r>
          </a:p>
          <a:p>
            <a:endParaRPr lang="en-US" sz="2400" b="1" dirty="0">
              <a:solidFill>
                <a:schemeClr val="bg1"/>
              </a:solidFill>
            </a:endParaRPr>
          </a:p>
        </p:txBody>
      </p:sp>
      <p:pic>
        <p:nvPicPr>
          <p:cNvPr id="5" name="Picture 4">
            <a:extLst>
              <a:ext uri="{FF2B5EF4-FFF2-40B4-BE49-F238E27FC236}">
                <a16:creationId xmlns:a16="http://schemas.microsoft.com/office/drawing/2014/main" id="{CFC4C09D-2355-4986-87B3-4242CF5529BF}"/>
              </a:ext>
            </a:extLst>
          </p:cNvPr>
          <p:cNvPicPr/>
          <p:nvPr/>
        </p:nvPicPr>
        <p:blipFill rotWithShape="1">
          <a:blip r:embed="rId3" cstate="print">
            <a:extLst>
              <a:ext uri="{28A0092B-C50C-407E-A947-70E740481C1C}">
                <a14:useLocalDpi xmlns:a14="http://schemas.microsoft.com/office/drawing/2010/main" val="0"/>
              </a:ext>
            </a:extLst>
          </a:blip>
          <a:srcRect b="23383"/>
          <a:stretch/>
        </p:blipFill>
        <p:spPr bwMode="auto">
          <a:xfrm>
            <a:off x="4724401" y="2057400"/>
            <a:ext cx="3657600" cy="2254463"/>
          </a:xfrm>
          <a:prstGeom prst="rect">
            <a:avLst/>
          </a:prstGeom>
          <a:noFill/>
          <a:ln>
            <a:solidFill>
              <a:schemeClr val="tx1"/>
            </a:solidFill>
          </a:ln>
        </p:spPr>
      </p:pic>
      <p:pic>
        <p:nvPicPr>
          <p:cNvPr id="6" name="Picture 5">
            <a:extLst>
              <a:ext uri="{FF2B5EF4-FFF2-40B4-BE49-F238E27FC236}">
                <a16:creationId xmlns:a16="http://schemas.microsoft.com/office/drawing/2014/main" id="{F0FD8299-CDCF-4CC2-93B5-BD9289AC4B2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2057401"/>
            <a:ext cx="3799186" cy="22544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3544" y="4509905"/>
            <a:ext cx="3401714" cy="2267809"/>
          </a:xfrm>
          <a:prstGeom prst="rect">
            <a:avLst/>
          </a:prstGeom>
          <a:ln>
            <a:solidFill>
              <a:schemeClr val="tx1"/>
            </a:solidFill>
          </a:ln>
        </p:spPr>
      </p:pic>
    </p:spTree>
    <p:extLst>
      <p:ext uri="{BB962C8B-B14F-4D97-AF65-F5344CB8AC3E}">
        <p14:creationId xmlns:p14="http://schemas.microsoft.com/office/powerpoint/2010/main" val="2192559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 Placeholder 2"/>
          <p:cNvSpPr txBox="1">
            <a:spLocks/>
          </p:cNvSpPr>
          <p:nvPr/>
        </p:nvSpPr>
        <p:spPr>
          <a:xfrm>
            <a:off x="0" y="457200"/>
            <a:ext cx="9144001" cy="603480"/>
          </a:xfrm>
          <a:prstGeom prst="rect">
            <a:avLst/>
          </a:prstGeom>
          <a:solidFill>
            <a:schemeClr val="bg1">
              <a:alpha val="74000"/>
            </a:schemeClr>
          </a:solidFill>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chemeClr val="bg2">
                    <a:lumMod val="2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bg2">
                    <a:lumMod val="25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2">
                    <a:lumMod val="25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800" dirty="0">
                <a:latin typeface="+mn-lt"/>
              </a:rPr>
              <a:t>What have we learned?</a:t>
            </a:r>
          </a:p>
          <a:p>
            <a:pPr algn="ctr"/>
            <a:endParaRPr lang="en-US" sz="2800" dirty="0">
              <a:latin typeface="+mn-lt"/>
            </a:endParaRPr>
          </a:p>
          <a:p>
            <a:pPr algn="ctr"/>
            <a:endParaRPr lang="en-US" sz="2800" dirty="0">
              <a:latin typeface="+mn-lt"/>
            </a:endParaRPr>
          </a:p>
          <a:p>
            <a:pPr marL="857250" lvl="1" indent="-457200" algn="ctr"/>
            <a:endParaRPr lang="en-US" sz="2400" dirty="0"/>
          </a:p>
        </p:txBody>
      </p:sp>
      <p:sp>
        <p:nvSpPr>
          <p:cNvPr id="4" name="Content Placeholder 1"/>
          <p:cNvSpPr txBox="1">
            <a:spLocks/>
          </p:cNvSpPr>
          <p:nvPr/>
        </p:nvSpPr>
        <p:spPr>
          <a:xfrm>
            <a:off x="457200" y="1219200"/>
            <a:ext cx="8229600" cy="4636704"/>
          </a:xfrm>
          <a:prstGeom prst="rect">
            <a:avLst/>
          </a:prstGeom>
          <a:solidFill>
            <a:schemeClr val="bg1">
              <a:alpha val="74000"/>
            </a:schemeClr>
          </a:solidFill>
        </p:spPr>
        <p:txBody>
          <a:bodyPr>
            <a:normAutofit fontScale="92500" lnSpcReduction="20000"/>
          </a:bodyPr>
          <a:lstStyle>
            <a:lvl1pPr marL="0" indent="0" algn="r" defTabSz="457200" rtl="0" eaLnBrk="1" latinLnBrk="0" hangingPunct="1">
              <a:spcBef>
                <a:spcPct val="20000"/>
              </a:spcBef>
              <a:buFont typeface="Arial"/>
              <a:buNone/>
              <a:defRPr sz="3200" kern="1200">
                <a:solidFill>
                  <a:schemeClr val="bg2">
                    <a:lumMod val="90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bg2">
                    <a:lumMod val="25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bg2">
                    <a:lumMod val="25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bg2">
                    <a:lumMod val="2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bg2">
                    <a:lumMod val="2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lgn="ctr">
              <a:buFont typeface="Arial" panose="020B0604020202020204" pitchFamily="34" charset="0"/>
              <a:buChar char="•"/>
            </a:pPr>
            <a:endParaRPr lang="en-US" dirty="0">
              <a:solidFill>
                <a:schemeClr val="bg2">
                  <a:lumMod val="25000"/>
                </a:schemeClr>
              </a:solidFill>
              <a:latin typeface="+mn-lt"/>
            </a:endParaRPr>
          </a:p>
          <a:p>
            <a:pPr algn="ctr"/>
            <a:r>
              <a:rPr lang="en-US" b="1" dirty="0">
                <a:solidFill>
                  <a:schemeClr val="bg2">
                    <a:lumMod val="25000"/>
                  </a:schemeClr>
                </a:solidFill>
                <a:latin typeface="+mn-lt"/>
              </a:rPr>
              <a:t>“I think when we first started, everybody was kind of out for their own. All I really cared about was cattle gains, but after some heated conversations and getting to know all the objectives, now I look at it as I want to meet the cattle objective, but also the bird objective and the grass objective. I’ve learned a lot about inter-pasture heterogeneity … and then how cows gain better because of other reasons not just cow triggers. So we have to come together and work for all those objectives.”—</a:t>
            </a:r>
            <a:r>
              <a:rPr lang="en-US" dirty="0">
                <a:solidFill>
                  <a:schemeClr val="bg2">
                    <a:lumMod val="25000"/>
                  </a:schemeClr>
                </a:solidFill>
                <a:latin typeface="+mn-lt"/>
              </a:rPr>
              <a:t>Rancher Stakeholder</a:t>
            </a:r>
          </a:p>
        </p:txBody>
      </p:sp>
    </p:spTree>
    <p:extLst>
      <p:ext uri="{BB962C8B-B14F-4D97-AF65-F5344CB8AC3E}">
        <p14:creationId xmlns:p14="http://schemas.microsoft.com/office/powerpoint/2010/main" val="374480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9030" y="1112435"/>
            <a:ext cx="8475793" cy="830997"/>
          </a:xfrm>
          <a:prstGeom prst="rect">
            <a:avLst/>
          </a:prstGeom>
          <a:noFill/>
        </p:spPr>
        <p:txBody>
          <a:bodyPr wrap="square" rtlCol="0">
            <a:spAutoFit/>
          </a:bodyPr>
          <a:lstStyle/>
          <a:p>
            <a:endParaRPr lang="en-US" sz="2400" dirty="0">
              <a:solidFill>
                <a:schemeClr val="bg2">
                  <a:lumMod val="25000"/>
                </a:schemeClr>
              </a:solidFill>
            </a:endParaRPr>
          </a:p>
          <a:p>
            <a:endParaRPr lang="en-US" sz="2400" dirty="0">
              <a:solidFill>
                <a:schemeClr val="bg2">
                  <a:lumMod val="25000"/>
                </a:schemeClr>
              </a:solidFill>
            </a:endParaRPr>
          </a:p>
        </p:txBody>
      </p:sp>
      <p:sp>
        <p:nvSpPr>
          <p:cNvPr id="2" name="Content Placeholder 1"/>
          <p:cNvSpPr>
            <a:spLocks noGrp="1"/>
          </p:cNvSpPr>
          <p:nvPr>
            <p:ph idx="1"/>
          </p:nvPr>
        </p:nvSpPr>
        <p:spPr>
          <a:xfrm>
            <a:off x="-98097" y="878725"/>
            <a:ext cx="5051097" cy="5084754"/>
          </a:xfrm>
        </p:spPr>
        <p:txBody>
          <a:bodyPr>
            <a:noAutofit/>
          </a:bodyPr>
          <a:lstStyle/>
          <a:p>
            <a:pPr marL="457200" indent="-347472">
              <a:lnSpc>
                <a:spcPct val="120000"/>
              </a:lnSpc>
              <a:buFont typeface="Arial" panose="020B0604020202020204" pitchFamily="34" charset="0"/>
              <a:buChar char="•"/>
            </a:pPr>
            <a:r>
              <a:rPr lang="en-US" sz="2200" dirty="0">
                <a:latin typeface="+mn-lt"/>
              </a:rPr>
              <a:t>Increased trust and engagement among stakeholders and between stakeholders and researchers</a:t>
            </a:r>
          </a:p>
          <a:p>
            <a:pPr marL="457200" indent="-347472">
              <a:lnSpc>
                <a:spcPct val="120000"/>
              </a:lnSpc>
              <a:buFont typeface="Arial" panose="020B0604020202020204" pitchFamily="34" charset="0"/>
              <a:buChar char="•"/>
            </a:pPr>
            <a:r>
              <a:rPr lang="en-US" sz="2200" dirty="0">
                <a:latin typeface="+mn-lt"/>
              </a:rPr>
              <a:t>Stakeholders appreciated working together to make decisions over a long (10-year) time frame. </a:t>
            </a:r>
          </a:p>
          <a:p>
            <a:pPr marL="457200" indent="-347472">
              <a:lnSpc>
                <a:spcPct val="120000"/>
              </a:lnSpc>
              <a:buFont typeface="Arial" panose="020B0604020202020204" pitchFamily="34" charset="0"/>
              <a:buChar char="•"/>
            </a:pPr>
            <a:r>
              <a:rPr lang="en-US" sz="2200" dirty="0">
                <a:latin typeface="+mn-lt"/>
              </a:rPr>
              <a:t>The importance of </a:t>
            </a:r>
            <a:r>
              <a:rPr lang="en-US" sz="2200" b="1" dirty="0">
                <a:latin typeface="+mn-lt"/>
              </a:rPr>
              <a:t>participatory processes in facilitating trust</a:t>
            </a:r>
            <a:r>
              <a:rPr lang="en-US" sz="2200" dirty="0">
                <a:latin typeface="+mn-lt"/>
              </a:rPr>
              <a:t> is key to project success (Wilmer et al. 2018).</a:t>
            </a:r>
          </a:p>
          <a:p>
            <a:pPr marL="457200" indent="-347472">
              <a:lnSpc>
                <a:spcPct val="120000"/>
              </a:lnSpc>
              <a:buFont typeface="Arial" panose="020B0604020202020204" pitchFamily="34" charset="0"/>
              <a:buChar char="•"/>
            </a:pPr>
            <a:r>
              <a:rPr lang="en-US" sz="2200" dirty="0">
                <a:latin typeface="+mn-lt"/>
              </a:rPr>
              <a:t>Conversations are evolving</a:t>
            </a:r>
          </a:p>
          <a:p>
            <a:pPr marL="1200150" lvl="1" indent="-347472">
              <a:lnSpc>
                <a:spcPct val="120000"/>
              </a:lnSpc>
              <a:buFont typeface="Arial" panose="020B0604020202020204" pitchFamily="34" charset="0"/>
              <a:buChar char="•"/>
            </a:pPr>
            <a:r>
              <a:rPr lang="en-US" sz="2000" dirty="0">
                <a:latin typeface="+mn-lt"/>
              </a:rPr>
              <a:t>“How many </a:t>
            </a:r>
            <a:r>
              <a:rPr lang="en-US" sz="2000" dirty="0" err="1">
                <a:latin typeface="+mn-lt"/>
              </a:rPr>
              <a:t>lbs</a:t>
            </a:r>
            <a:r>
              <a:rPr lang="en-US" sz="2000" dirty="0">
                <a:latin typeface="+mn-lt"/>
              </a:rPr>
              <a:t>/acre of residual grass does a McCown’s Longspur need?”</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9350" y="1752600"/>
            <a:ext cx="4038286" cy="2936240"/>
          </a:xfrm>
          <a:prstGeom prst="rect">
            <a:avLst/>
          </a:prstGeom>
          <a:ln>
            <a:solidFill>
              <a:schemeClr val="tx1"/>
            </a:solidFill>
          </a:ln>
        </p:spPr>
      </p:pic>
      <p:sp>
        <p:nvSpPr>
          <p:cNvPr id="8" name="TextBox 7">
            <a:extLst>
              <a:ext uri="{FF2B5EF4-FFF2-40B4-BE49-F238E27FC236}">
                <a16:creationId xmlns:a16="http://schemas.microsoft.com/office/drawing/2014/main" id="{A79F4144-5FDC-4285-9B83-EEC5AD10368F}"/>
              </a:ext>
            </a:extLst>
          </p:cNvPr>
          <p:cNvSpPr txBox="1"/>
          <p:nvPr/>
        </p:nvSpPr>
        <p:spPr>
          <a:xfrm>
            <a:off x="310340" y="76200"/>
            <a:ext cx="7635937" cy="646331"/>
          </a:xfrm>
          <a:prstGeom prst="rect">
            <a:avLst/>
          </a:prstGeom>
          <a:solidFill>
            <a:schemeClr val="tx1"/>
          </a:solidFill>
        </p:spPr>
        <p:txBody>
          <a:bodyPr wrap="none" rtlCol="0">
            <a:spAutoFit/>
          </a:bodyPr>
          <a:lstStyle/>
          <a:p>
            <a:r>
              <a:rPr lang="en-US" sz="3600" b="1" dirty="0">
                <a:solidFill>
                  <a:schemeClr val="bg1"/>
                </a:solidFill>
              </a:rPr>
              <a:t>Key outcomes of collaborative process:</a:t>
            </a:r>
          </a:p>
        </p:txBody>
      </p:sp>
    </p:spTree>
    <p:extLst>
      <p:ext uri="{BB962C8B-B14F-4D97-AF65-F5344CB8AC3E}">
        <p14:creationId xmlns:p14="http://schemas.microsoft.com/office/powerpoint/2010/main" val="2064494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685800" y="1600200"/>
            <a:ext cx="5638800" cy="6386364"/>
          </a:xfrm>
          <a:prstGeom prst="rect">
            <a:avLst/>
          </a:prstGeom>
          <a:noFill/>
          <a:ln w="9525">
            <a:noFill/>
            <a:miter lim="800000"/>
            <a:headEnd/>
            <a:tailEnd/>
          </a:ln>
          <a:effectLst/>
        </p:spPr>
        <p:txBody>
          <a:bodyPr wrap="square">
            <a:spAutoFit/>
          </a:bodyPr>
          <a:lstStyle/>
          <a:p>
            <a:pPr marL="1257300" lvl="2" indent="-342900">
              <a:spcBef>
                <a:spcPct val="50000"/>
              </a:spcBef>
              <a:buFontTx/>
              <a:buChar char="•"/>
            </a:pPr>
            <a:r>
              <a:rPr lang="en-US" sz="2200" dirty="0"/>
              <a:t>Provided opportunity to develop understanding and respect for each other’s worlds, ways of learning, and knowledge. </a:t>
            </a:r>
          </a:p>
          <a:p>
            <a:pPr marL="1257300" lvl="2" indent="-342900">
              <a:spcBef>
                <a:spcPct val="50000"/>
              </a:spcBef>
              <a:buFontTx/>
              <a:buChar char="•"/>
            </a:pPr>
            <a:r>
              <a:rPr lang="en-US" sz="2200" dirty="0">
                <a:cs typeface="Arial" panose="020B0604020202020204" pitchFamily="34" charset="0"/>
              </a:rPr>
              <a:t>Conservation NGOs learned how to integrate understanding of rancher livelihoods into bird conservation and vise versa.</a:t>
            </a:r>
          </a:p>
          <a:p>
            <a:pPr marL="1257300" lvl="2" indent="-342900">
              <a:spcBef>
                <a:spcPct val="50000"/>
              </a:spcBef>
              <a:buFontTx/>
              <a:buChar char="•"/>
            </a:pPr>
            <a:endParaRPr lang="en-US" sz="2000" dirty="0">
              <a:solidFill>
                <a:schemeClr val="bg2">
                  <a:lumMod val="25000"/>
                </a:schemeClr>
              </a:solidFill>
              <a:cs typeface="Arial" panose="020B0604020202020204" pitchFamily="34" charset="0"/>
            </a:endParaRPr>
          </a:p>
          <a:p>
            <a:pPr marL="1257300" lvl="2" indent="-342900">
              <a:spcBef>
                <a:spcPct val="50000"/>
              </a:spcBef>
              <a:buFontTx/>
              <a:buChar char="•"/>
            </a:pPr>
            <a:endParaRPr lang="en-US" sz="2200" dirty="0">
              <a:solidFill>
                <a:schemeClr val="bg2">
                  <a:lumMod val="25000"/>
                </a:schemeClr>
              </a:solidFill>
              <a:cs typeface="Arial" panose="020B0604020202020204" pitchFamily="34" charset="0"/>
            </a:endParaRPr>
          </a:p>
          <a:p>
            <a:pPr marL="1257300" lvl="2" indent="-342900">
              <a:spcBef>
                <a:spcPct val="50000"/>
              </a:spcBef>
              <a:buFontTx/>
              <a:buChar char="•"/>
            </a:pPr>
            <a:endParaRPr lang="en-US" sz="2200" dirty="0">
              <a:solidFill>
                <a:schemeClr val="bg2">
                  <a:lumMod val="25000"/>
                </a:schemeClr>
              </a:solidFill>
            </a:endParaRPr>
          </a:p>
          <a:p>
            <a:pPr marL="1257300" lvl="2" indent="-342900">
              <a:spcBef>
                <a:spcPct val="50000"/>
              </a:spcBef>
              <a:buFontTx/>
              <a:buChar char="•"/>
            </a:pPr>
            <a:endParaRPr lang="en-US" sz="2400" dirty="0">
              <a:solidFill>
                <a:schemeClr val="bg2">
                  <a:lumMod val="25000"/>
                </a:schemeClr>
              </a:solidFill>
              <a:cs typeface="Arial" panose="020B0604020202020204" pitchFamily="34" charset="0"/>
            </a:endParaRPr>
          </a:p>
          <a:p>
            <a:pPr marL="1257300" lvl="2" indent="-342900">
              <a:spcBef>
                <a:spcPct val="50000"/>
              </a:spcBef>
              <a:buFontTx/>
              <a:buChar char="•"/>
            </a:pPr>
            <a:endParaRPr lang="en-US" sz="2000" dirty="0">
              <a:solidFill>
                <a:schemeClr val="bg2">
                  <a:lumMod val="25000"/>
                </a:schemeClr>
              </a:solidFill>
              <a:cs typeface="Arial" panose="020B0604020202020204" pitchFamily="34" charset="0"/>
            </a:endParaRPr>
          </a:p>
          <a:p>
            <a:pPr marL="1257300" lvl="2" indent="-342900">
              <a:spcBef>
                <a:spcPct val="50000"/>
              </a:spcBef>
              <a:buFontTx/>
              <a:buChar char="•"/>
            </a:pPr>
            <a:endParaRPr lang="en-US" sz="2000" dirty="0">
              <a:solidFill>
                <a:schemeClr val="bg2">
                  <a:lumMod val="25000"/>
                </a:schemeClr>
              </a:solidFill>
              <a:cs typeface="Arial" panose="020B0604020202020204" pitchFamily="34" charset="0"/>
            </a:endParaRPr>
          </a:p>
          <a:p>
            <a:pPr marL="1257300" lvl="2" indent="-342900">
              <a:spcBef>
                <a:spcPct val="50000"/>
              </a:spcBef>
              <a:buFontTx/>
              <a:buChar char="•"/>
            </a:pPr>
            <a:endParaRPr lang="en-US" sz="2000" dirty="0">
              <a:solidFill>
                <a:schemeClr val="bg2">
                  <a:lumMod val="25000"/>
                </a:schemeClr>
              </a:solidFill>
              <a:cs typeface="Arial" panose="020B0604020202020204"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9523" t="13317" r="13641" b="10777"/>
          <a:stretch/>
        </p:blipFill>
        <p:spPr>
          <a:xfrm>
            <a:off x="5059679" y="1427473"/>
            <a:ext cx="3986382" cy="3860144"/>
          </a:xfrm>
          <a:prstGeom prst="rect">
            <a:avLst/>
          </a:prstGeom>
          <a:ln>
            <a:solidFill>
              <a:schemeClr val="tx1"/>
            </a:solidFill>
          </a:ln>
        </p:spPr>
      </p:pic>
      <p:sp>
        <p:nvSpPr>
          <p:cNvPr id="7" name="TextBox 6">
            <a:extLst>
              <a:ext uri="{FF2B5EF4-FFF2-40B4-BE49-F238E27FC236}">
                <a16:creationId xmlns:a16="http://schemas.microsoft.com/office/drawing/2014/main" id="{566D09AD-489C-4DBB-93CD-011344F7D36E}"/>
              </a:ext>
            </a:extLst>
          </p:cNvPr>
          <p:cNvSpPr txBox="1"/>
          <p:nvPr/>
        </p:nvSpPr>
        <p:spPr>
          <a:xfrm>
            <a:off x="310340" y="76200"/>
            <a:ext cx="7635937" cy="646331"/>
          </a:xfrm>
          <a:prstGeom prst="rect">
            <a:avLst/>
          </a:prstGeom>
          <a:solidFill>
            <a:schemeClr val="tx1"/>
          </a:solidFill>
        </p:spPr>
        <p:txBody>
          <a:bodyPr wrap="none" rtlCol="0">
            <a:spAutoFit/>
          </a:bodyPr>
          <a:lstStyle/>
          <a:p>
            <a:r>
              <a:rPr lang="en-US" sz="3600" b="1" dirty="0">
                <a:solidFill>
                  <a:schemeClr val="bg1"/>
                </a:solidFill>
              </a:rPr>
              <a:t>Key outcomes of collaborative process:</a:t>
            </a:r>
          </a:p>
        </p:txBody>
      </p:sp>
    </p:spTree>
    <p:extLst>
      <p:ext uri="{BB962C8B-B14F-4D97-AF65-F5344CB8AC3E}">
        <p14:creationId xmlns:p14="http://schemas.microsoft.com/office/powerpoint/2010/main" val="1497758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685800" y="1066800"/>
            <a:ext cx="5645364" cy="8925520"/>
          </a:xfrm>
          <a:prstGeom prst="rect">
            <a:avLst/>
          </a:prstGeom>
          <a:noFill/>
          <a:ln w="9525">
            <a:noFill/>
            <a:miter lim="800000"/>
            <a:headEnd/>
            <a:tailEnd/>
          </a:ln>
          <a:effectLst/>
        </p:spPr>
        <p:txBody>
          <a:bodyPr wrap="square">
            <a:spAutoFit/>
          </a:bodyPr>
          <a:lstStyle/>
          <a:p>
            <a:pPr marL="1257300" lvl="2" indent="-342900">
              <a:spcBef>
                <a:spcPct val="50000"/>
              </a:spcBef>
              <a:buFontTx/>
              <a:buChar char="•"/>
            </a:pPr>
            <a:r>
              <a:rPr lang="en-US" sz="2200" dirty="0"/>
              <a:t>“Collaboration moves at the speed of trust”</a:t>
            </a:r>
          </a:p>
          <a:p>
            <a:pPr marL="1257300" lvl="2" indent="-342900">
              <a:spcBef>
                <a:spcPct val="50000"/>
              </a:spcBef>
              <a:buFontTx/>
              <a:buChar char="•"/>
            </a:pPr>
            <a:r>
              <a:rPr lang="en-US" sz="2200" dirty="0"/>
              <a:t>How do NGO’s adopt a process that does not often align with funding deliverables and deadlines.</a:t>
            </a:r>
          </a:p>
          <a:p>
            <a:pPr marL="1714500" lvl="3" indent="-342900">
              <a:spcBef>
                <a:spcPct val="50000"/>
              </a:spcBef>
              <a:buFontTx/>
              <a:buChar char="•"/>
            </a:pPr>
            <a:r>
              <a:rPr lang="en-US" sz="2200" dirty="0"/>
              <a:t>We have to be deliberate about building it into our funding models</a:t>
            </a:r>
          </a:p>
          <a:p>
            <a:pPr marL="1714500" lvl="3" indent="-342900">
              <a:spcBef>
                <a:spcPct val="50000"/>
              </a:spcBef>
              <a:buFontTx/>
              <a:buChar char="•"/>
            </a:pPr>
            <a:r>
              <a:rPr lang="en-US" sz="2200" dirty="0"/>
              <a:t>Partner with the “collaborative experts”</a:t>
            </a:r>
          </a:p>
          <a:p>
            <a:pPr marL="1257300" lvl="2" indent="-342900">
              <a:spcBef>
                <a:spcPct val="50000"/>
              </a:spcBef>
              <a:buFontTx/>
              <a:buChar char="•"/>
            </a:pPr>
            <a:r>
              <a:rPr lang="en-US" sz="2200" dirty="0"/>
              <a:t>Would we be more successful on the landscape with a more collaborative approach, taking aspects of CARM that can work?</a:t>
            </a:r>
          </a:p>
          <a:p>
            <a:pPr marL="1257300" lvl="2" indent="-342900">
              <a:spcBef>
                <a:spcPct val="50000"/>
              </a:spcBef>
              <a:buFontTx/>
              <a:buChar char="•"/>
            </a:pPr>
            <a:endParaRPr lang="en-US" sz="2000" dirty="0">
              <a:solidFill>
                <a:schemeClr val="bg2">
                  <a:lumMod val="25000"/>
                </a:schemeClr>
              </a:solidFill>
              <a:cs typeface="Arial" panose="020B0604020202020204" pitchFamily="34" charset="0"/>
            </a:endParaRPr>
          </a:p>
          <a:p>
            <a:pPr marL="1257300" lvl="2" indent="-342900">
              <a:spcBef>
                <a:spcPct val="50000"/>
              </a:spcBef>
              <a:buFontTx/>
              <a:buChar char="•"/>
            </a:pPr>
            <a:endParaRPr lang="en-US" sz="2200" dirty="0">
              <a:solidFill>
                <a:schemeClr val="bg2">
                  <a:lumMod val="25000"/>
                </a:schemeClr>
              </a:solidFill>
              <a:cs typeface="Arial" panose="020B0604020202020204" pitchFamily="34" charset="0"/>
            </a:endParaRPr>
          </a:p>
          <a:p>
            <a:pPr marL="1257300" lvl="2" indent="-342900">
              <a:spcBef>
                <a:spcPct val="50000"/>
              </a:spcBef>
              <a:buFontTx/>
              <a:buChar char="•"/>
            </a:pPr>
            <a:endParaRPr lang="en-US" sz="2200" dirty="0">
              <a:solidFill>
                <a:schemeClr val="bg2">
                  <a:lumMod val="25000"/>
                </a:schemeClr>
              </a:solidFill>
            </a:endParaRPr>
          </a:p>
          <a:p>
            <a:pPr marL="1257300" lvl="2" indent="-342900">
              <a:spcBef>
                <a:spcPct val="50000"/>
              </a:spcBef>
              <a:buFontTx/>
              <a:buChar char="•"/>
            </a:pPr>
            <a:endParaRPr lang="en-US" sz="2400" dirty="0">
              <a:solidFill>
                <a:schemeClr val="bg2">
                  <a:lumMod val="25000"/>
                </a:schemeClr>
              </a:solidFill>
              <a:cs typeface="Arial" panose="020B0604020202020204" pitchFamily="34" charset="0"/>
            </a:endParaRPr>
          </a:p>
          <a:p>
            <a:pPr marL="1257300" lvl="2" indent="-342900">
              <a:spcBef>
                <a:spcPct val="50000"/>
              </a:spcBef>
              <a:buFontTx/>
              <a:buChar char="•"/>
            </a:pPr>
            <a:endParaRPr lang="en-US" sz="2000" dirty="0">
              <a:solidFill>
                <a:schemeClr val="bg2">
                  <a:lumMod val="25000"/>
                </a:schemeClr>
              </a:solidFill>
              <a:cs typeface="Arial" panose="020B0604020202020204" pitchFamily="34" charset="0"/>
            </a:endParaRPr>
          </a:p>
          <a:p>
            <a:pPr marL="1257300" lvl="2" indent="-342900">
              <a:spcBef>
                <a:spcPct val="50000"/>
              </a:spcBef>
              <a:buFontTx/>
              <a:buChar char="•"/>
            </a:pPr>
            <a:endParaRPr lang="en-US" sz="2000" dirty="0">
              <a:solidFill>
                <a:schemeClr val="bg2">
                  <a:lumMod val="25000"/>
                </a:schemeClr>
              </a:solidFill>
              <a:cs typeface="Arial" panose="020B0604020202020204" pitchFamily="34" charset="0"/>
            </a:endParaRPr>
          </a:p>
          <a:p>
            <a:pPr marL="1257300" lvl="2" indent="-342900">
              <a:spcBef>
                <a:spcPct val="50000"/>
              </a:spcBef>
              <a:buFontTx/>
              <a:buChar char="•"/>
            </a:pPr>
            <a:endParaRPr lang="en-US" sz="2000" dirty="0">
              <a:solidFill>
                <a:schemeClr val="bg2">
                  <a:lumMod val="25000"/>
                </a:schemeClr>
              </a:solidFill>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9564" y="4091972"/>
            <a:ext cx="3860800" cy="2657588"/>
          </a:xfrm>
          <a:prstGeom prst="rect">
            <a:avLst/>
          </a:prstGeom>
          <a:ln>
            <a:solidFill>
              <a:schemeClr val="tx1"/>
            </a:solidFill>
          </a:ln>
        </p:spPr>
      </p:pic>
      <p:sp>
        <p:nvSpPr>
          <p:cNvPr id="7" name="TextBox 6">
            <a:extLst>
              <a:ext uri="{FF2B5EF4-FFF2-40B4-BE49-F238E27FC236}">
                <a16:creationId xmlns:a16="http://schemas.microsoft.com/office/drawing/2014/main" id="{566D09AD-489C-4DBB-93CD-011344F7D36E}"/>
              </a:ext>
            </a:extLst>
          </p:cNvPr>
          <p:cNvSpPr txBox="1"/>
          <p:nvPr/>
        </p:nvSpPr>
        <p:spPr>
          <a:xfrm>
            <a:off x="310340" y="76200"/>
            <a:ext cx="8501943" cy="646331"/>
          </a:xfrm>
          <a:prstGeom prst="rect">
            <a:avLst/>
          </a:prstGeom>
          <a:solidFill>
            <a:schemeClr val="tx1"/>
          </a:solidFill>
        </p:spPr>
        <p:txBody>
          <a:bodyPr wrap="none" rtlCol="0">
            <a:spAutoFit/>
          </a:bodyPr>
          <a:lstStyle/>
          <a:p>
            <a:r>
              <a:rPr lang="en-US" sz="3600" b="1" dirty="0">
                <a:solidFill>
                  <a:schemeClr val="bg1"/>
                </a:solidFill>
              </a:rPr>
              <a:t>Thoughts on applying CARM more broadly:</a:t>
            </a:r>
          </a:p>
        </p:txBody>
      </p:sp>
      <p:grpSp>
        <p:nvGrpSpPr>
          <p:cNvPr id="2" name="Group 1"/>
          <p:cNvGrpSpPr/>
          <p:nvPr/>
        </p:nvGrpSpPr>
        <p:grpSpPr>
          <a:xfrm>
            <a:off x="4959564" y="942344"/>
            <a:ext cx="3860800" cy="2929815"/>
            <a:chOff x="5346700" y="1036364"/>
            <a:chExt cx="3860800" cy="2929815"/>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6700" y="1036364"/>
              <a:ext cx="3860800" cy="2895600"/>
            </a:xfrm>
            <a:prstGeom prst="rect">
              <a:avLst/>
            </a:prstGeom>
            <a:ln>
              <a:solidFill>
                <a:schemeClr val="tx1"/>
              </a:solidFill>
            </a:ln>
          </p:spPr>
        </p:pic>
        <p:grpSp>
          <p:nvGrpSpPr>
            <p:cNvPr id="9" name="Group 8"/>
            <p:cNvGrpSpPr/>
            <p:nvPr/>
          </p:nvGrpSpPr>
          <p:grpSpPr>
            <a:xfrm>
              <a:off x="6324600" y="2362200"/>
              <a:ext cx="1905000" cy="1603979"/>
              <a:chOff x="5196254" y="3294644"/>
              <a:chExt cx="3877408" cy="3563356"/>
            </a:xfrm>
            <a:solidFill>
              <a:srgbClr val="C00000">
                <a:alpha val="33000"/>
              </a:srgbClr>
            </a:solidFill>
          </p:grpSpPr>
          <p:sp>
            <p:nvSpPr>
              <p:cNvPr id="13" name="Rectangle 12"/>
              <p:cNvSpPr/>
              <p:nvPr/>
            </p:nvSpPr>
            <p:spPr>
              <a:xfrm>
                <a:off x="5196254" y="4486275"/>
                <a:ext cx="3877408" cy="2371725"/>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sp>
            <p:nvSpPr>
              <p:cNvPr id="14" name="Rectangle 13"/>
              <p:cNvSpPr/>
              <p:nvPr/>
            </p:nvSpPr>
            <p:spPr>
              <a:xfrm>
                <a:off x="6392008" y="3294644"/>
                <a:ext cx="914400" cy="1191631"/>
              </a:xfrm>
              <a:prstGeom prst="rect">
                <a:avLst/>
              </a:prstGeom>
              <a:solidFill>
                <a:srgbClr val="C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grpSp>
        <p:grpSp>
          <p:nvGrpSpPr>
            <p:cNvPr id="10" name="Group 9">
              <a:extLst>
                <a:ext uri="{FF2B5EF4-FFF2-40B4-BE49-F238E27FC236}">
                  <a16:creationId xmlns:a16="http://schemas.microsoft.com/office/drawing/2014/main" id="{96ED9375-B258-4844-B5A2-4331A522863E}"/>
                </a:ext>
              </a:extLst>
            </p:cNvPr>
            <p:cNvGrpSpPr/>
            <p:nvPr/>
          </p:nvGrpSpPr>
          <p:grpSpPr>
            <a:xfrm>
              <a:off x="7467600" y="1143001"/>
              <a:ext cx="1288066" cy="1676400"/>
              <a:chOff x="7553325" y="2314575"/>
              <a:chExt cx="2333625" cy="2276475"/>
            </a:xfrm>
          </p:grpSpPr>
          <p:sp>
            <p:nvSpPr>
              <p:cNvPr id="11" name="Rectangle 10"/>
              <p:cNvSpPr/>
              <p:nvPr/>
            </p:nvSpPr>
            <p:spPr>
              <a:xfrm>
                <a:off x="7553325" y="2314575"/>
                <a:ext cx="2333625" cy="2276475"/>
              </a:xfrm>
              <a:prstGeom prst="rect">
                <a:avLst/>
              </a:prstGeom>
              <a:solidFill>
                <a:srgbClr val="2E3303">
                  <a:alpha val="6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pic>
            <p:nvPicPr>
              <p:cNvPr id="12" name="Picture 11">
                <a:extLst>
                  <a:ext uri="{FF2B5EF4-FFF2-40B4-BE49-F238E27FC236}">
                    <a16:creationId xmlns:a16="http://schemas.microsoft.com/office/drawing/2014/main" id="{76B69412-F005-459A-A1F6-6BCEBB4393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2429" y="2727559"/>
                <a:ext cx="1931050" cy="1345733"/>
              </a:xfrm>
              <a:prstGeom prst="rect">
                <a:avLst/>
              </a:prstGeom>
              <a:ln w="28575">
                <a:solidFill>
                  <a:schemeClr val="tx1"/>
                </a:solidFill>
              </a:ln>
            </p:spPr>
          </p:pic>
        </p:grpSp>
        <p:pic>
          <p:nvPicPr>
            <p:cNvPr id="15" name="Picture 14">
              <a:extLst>
                <a:ext uri="{FF2B5EF4-FFF2-40B4-BE49-F238E27FC236}">
                  <a16:creationId xmlns:a16="http://schemas.microsoft.com/office/drawing/2014/main" id="{FE2A4B66-7AAF-4BDF-AD4D-E06E2FD842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0182" y="3067545"/>
              <a:ext cx="1022305" cy="826319"/>
            </a:xfrm>
            <a:prstGeom prst="rect">
              <a:avLst/>
            </a:prstGeom>
            <a:ln w="28575">
              <a:solidFill>
                <a:srgbClr val="C00000"/>
              </a:solidFill>
            </a:ln>
          </p:spPr>
        </p:pic>
      </p:grpSp>
    </p:spTree>
    <p:extLst>
      <p:ext uri="{BB962C8B-B14F-4D97-AF65-F5344CB8AC3E}">
        <p14:creationId xmlns:p14="http://schemas.microsoft.com/office/powerpoint/2010/main" val="3247219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USFS_RMBO_All_2012v3.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48" t="1703" r="4020" b="4998"/>
          <a:stretch/>
        </p:blipFill>
        <p:spPr bwMode="auto">
          <a:xfrm>
            <a:off x="0" y="3323674"/>
            <a:ext cx="6044593" cy="3599399"/>
          </a:xfrm>
          <a:prstGeom prst="rect">
            <a:avLst/>
          </a:prstGeom>
          <a:solidFill>
            <a:srgbClr val="FFFFFF">
              <a:shade val="85000"/>
            </a:srgbClr>
          </a:solidFill>
          <a:ln w="31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938"/>
            <a:ext cx="5118868" cy="3326782"/>
          </a:xfrm>
          <a:prstGeom prst="rect">
            <a:avLst/>
          </a:prstGeom>
          <a:ln>
            <a:solidFill>
              <a:schemeClr val="tx1"/>
            </a:solidFill>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0457" y="-53009"/>
            <a:ext cx="4903177" cy="3387729"/>
          </a:xfrm>
          <a:prstGeom prst="rect">
            <a:avLst/>
          </a:prstGeom>
          <a:solidFill>
            <a:srgbClr val="FFFFFF">
              <a:shade val="85000"/>
            </a:srgbClr>
          </a:solidFill>
          <a:ln w="3175" cap="rnd">
            <a:solidFill>
              <a:schemeClr val="tx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t="12365" r="4374"/>
          <a:stretch/>
        </p:blipFill>
        <p:spPr>
          <a:xfrm>
            <a:off x="6044594" y="3334720"/>
            <a:ext cx="3099406" cy="3664473"/>
          </a:xfrm>
          <a:prstGeom prst="rect">
            <a:avLst/>
          </a:prstGeom>
          <a:ln>
            <a:solidFill>
              <a:schemeClr val="tx1"/>
            </a:solidFill>
          </a:ln>
        </p:spPr>
      </p:pic>
      <p:grpSp>
        <p:nvGrpSpPr>
          <p:cNvPr id="8" name="Group 7"/>
          <p:cNvGrpSpPr/>
          <p:nvPr/>
        </p:nvGrpSpPr>
        <p:grpSpPr>
          <a:xfrm>
            <a:off x="762000" y="457200"/>
            <a:ext cx="7543800" cy="6040856"/>
            <a:chOff x="-81496" y="-51334"/>
            <a:chExt cx="9273622" cy="6909334"/>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496" y="-51334"/>
              <a:ext cx="9273622" cy="6909334"/>
            </a:xfrm>
            <a:prstGeom prst="rect">
              <a:avLst/>
            </a:prstGeom>
          </p:spPr>
        </p:pic>
        <p:sp>
          <p:nvSpPr>
            <p:cNvPr id="12" name="5-Point Star 11"/>
            <p:cNvSpPr>
              <a:spLocks noChangeAspect="1"/>
            </p:cNvSpPr>
            <p:nvPr/>
          </p:nvSpPr>
          <p:spPr>
            <a:xfrm>
              <a:off x="5421179" y="1109614"/>
              <a:ext cx="298412" cy="278436"/>
            </a:xfrm>
            <a:prstGeom prst="star5">
              <a:avLst>
                <a:gd name="adj" fmla="val 16945"/>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0000"/>
                </a:solidFill>
              </a:endParaRPr>
            </a:p>
          </p:txBody>
        </p:sp>
        <p:sp>
          <p:nvSpPr>
            <p:cNvPr id="13" name="5-Point Star 12"/>
            <p:cNvSpPr>
              <a:spLocks noChangeAspect="1"/>
            </p:cNvSpPr>
            <p:nvPr/>
          </p:nvSpPr>
          <p:spPr>
            <a:xfrm>
              <a:off x="5836991" y="2643057"/>
              <a:ext cx="298412" cy="278436"/>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0000"/>
                </a:solidFill>
              </a:endParaRPr>
            </a:p>
          </p:txBody>
        </p:sp>
        <p:sp>
          <p:nvSpPr>
            <p:cNvPr id="14" name="5-Point Star 13"/>
            <p:cNvSpPr>
              <a:spLocks noChangeAspect="1"/>
            </p:cNvSpPr>
            <p:nvPr/>
          </p:nvSpPr>
          <p:spPr>
            <a:xfrm>
              <a:off x="5428799" y="3886200"/>
              <a:ext cx="298412" cy="278436"/>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0000"/>
                </a:solidFill>
              </a:endParaRPr>
            </a:p>
          </p:txBody>
        </p:sp>
        <p:sp>
          <p:nvSpPr>
            <p:cNvPr id="15" name="5-Point Star 14"/>
            <p:cNvSpPr>
              <a:spLocks noChangeAspect="1"/>
            </p:cNvSpPr>
            <p:nvPr/>
          </p:nvSpPr>
          <p:spPr>
            <a:xfrm>
              <a:off x="5130461" y="3324378"/>
              <a:ext cx="298412" cy="278436"/>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0000"/>
                </a:solidFill>
              </a:endParaRPr>
            </a:p>
          </p:txBody>
        </p:sp>
        <p:sp>
          <p:nvSpPr>
            <p:cNvPr id="16" name="5-Point Star 15"/>
            <p:cNvSpPr>
              <a:spLocks noChangeAspect="1"/>
            </p:cNvSpPr>
            <p:nvPr/>
          </p:nvSpPr>
          <p:spPr>
            <a:xfrm>
              <a:off x="4738519" y="3715631"/>
              <a:ext cx="332012" cy="309787"/>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0000"/>
                </a:solidFill>
              </a:endParaRPr>
            </a:p>
          </p:txBody>
        </p:sp>
        <p:sp>
          <p:nvSpPr>
            <p:cNvPr id="17" name="5-Point Star 16"/>
            <p:cNvSpPr>
              <a:spLocks noChangeAspect="1"/>
            </p:cNvSpPr>
            <p:nvPr/>
          </p:nvSpPr>
          <p:spPr>
            <a:xfrm>
              <a:off x="5933261" y="2080559"/>
              <a:ext cx="298412" cy="278436"/>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0000"/>
                </a:solidFill>
              </a:endParaRPr>
            </a:p>
          </p:txBody>
        </p:sp>
        <p:sp>
          <p:nvSpPr>
            <p:cNvPr id="18" name="5-Point Star 17"/>
            <p:cNvSpPr>
              <a:spLocks noChangeAspect="1"/>
            </p:cNvSpPr>
            <p:nvPr/>
          </p:nvSpPr>
          <p:spPr>
            <a:xfrm>
              <a:off x="5687785" y="3329940"/>
              <a:ext cx="298412" cy="278436"/>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0000"/>
                </a:solidFill>
              </a:endParaRPr>
            </a:p>
          </p:txBody>
        </p:sp>
        <p:sp>
          <p:nvSpPr>
            <p:cNvPr id="19" name="5-Point Star 18"/>
            <p:cNvSpPr>
              <a:spLocks noChangeAspect="1"/>
            </p:cNvSpPr>
            <p:nvPr/>
          </p:nvSpPr>
          <p:spPr>
            <a:xfrm>
              <a:off x="5356315" y="2147241"/>
              <a:ext cx="331470" cy="33147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0000"/>
                </a:solidFill>
              </a:endParaRPr>
            </a:p>
          </p:txBody>
        </p:sp>
        <p:sp>
          <p:nvSpPr>
            <p:cNvPr id="20" name="5-Point Star 19"/>
            <p:cNvSpPr>
              <a:spLocks noChangeAspect="1"/>
            </p:cNvSpPr>
            <p:nvPr/>
          </p:nvSpPr>
          <p:spPr>
            <a:xfrm>
              <a:off x="4539726" y="4164636"/>
              <a:ext cx="331470" cy="33147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0000"/>
                </a:solidFill>
              </a:endParaRPr>
            </a:p>
          </p:txBody>
        </p:sp>
        <p:sp>
          <p:nvSpPr>
            <p:cNvPr id="21" name="5-Point Star 20"/>
            <p:cNvSpPr>
              <a:spLocks noChangeAspect="1"/>
            </p:cNvSpPr>
            <p:nvPr/>
          </p:nvSpPr>
          <p:spPr>
            <a:xfrm>
              <a:off x="304800" y="351809"/>
              <a:ext cx="424295" cy="465555"/>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0000"/>
                </a:solidFill>
              </a:endParaRPr>
            </a:p>
          </p:txBody>
        </p:sp>
        <p:sp>
          <p:nvSpPr>
            <p:cNvPr id="22" name="TextBox 21"/>
            <p:cNvSpPr txBox="1"/>
            <p:nvPr/>
          </p:nvSpPr>
          <p:spPr>
            <a:xfrm>
              <a:off x="676086" y="230644"/>
              <a:ext cx="2524314" cy="707886"/>
            </a:xfrm>
            <a:prstGeom prst="rect">
              <a:avLst/>
            </a:prstGeom>
            <a:noFill/>
          </p:spPr>
          <p:txBody>
            <a:bodyPr wrap="square" rtlCol="0">
              <a:spAutoFit/>
            </a:bodyPr>
            <a:lstStyle/>
            <a:p>
              <a:pPr defTabSz="457200"/>
              <a:r>
                <a:rPr lang="en-US" sz="2000" dirty="0">
                  <a:solidFill>
                    <a:prstClr val="black"/>
                  </a:solidFill>
                </a:rPr>
                <a:t>Private Lands Wildlife Biologist locations</a:t>
              </a:r>
            </a:p>
          </p:txBody>
        </p:sp>
        <p:sp>
          <p:nvSpPr>
            <p:cNvPr id="23" name="5-Point Star 22"/>
            <p:cNvSpPr>
              <a:spLocks noChangeAspect="1"/>
            </p:cNvSpPr>
            <p:nvPr/>
          </p:nvSpPr>
          <p:spPr>
            <a:xfrm>
              <a:off x="5706348" y="4745207"/>
              <a:ext cx="331470" cy="33147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0000"/>
                </a:solidFill>
              </a:endParaRPr>
            </a:p>
          </p:txBody>
        </p:sp>
        <p:sp>
          <p:nvSpPr>
            <p:cNvPr id="24" name="5-Point Star 13"/>
            <p:cNvSpPr>
              <a:spLocks noChangeAspect="1"/>
            </p:cNvSpPr>
            <p:nvPr/>
          </p:nvSpPr>
          <p:spPr>
            <a:xfrm>
              <a:off x="5194734" y="4125992"/>
              <a:ext cx="331470" cy="33147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0000"/>
                </a:solidFill>
              </a:endParaRPr>
            </a:p>
          </p:txBody>
        </p:sp>
        <p:sp>
          <p:nvSpPr>
            <p:cNvPr id="25" name="5-Point Star 24"/>
            <p:cNvSpPr>
              <a:spLocks noChangeAspect="1"/>
            </p:cNvSpPr>
            <p:nvPr/>
          </p:nvSpPr>
          <p:spPr>
            <a:xfrm>
              <a:off x="5706348" y="4193234"/>
              <a:ext cx="331470" cy="33147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0000"/>
                </a:solidFill>
              </a:endParaRPr>
            </a:p>
          </p:txBody>
        </p:sp>
      </p:grpSp>
    </p:spTree>
    <p:extLst>
      <p:ext uri="{BB962C8B-B14F-4D97-AF65-F5344CB8AC3E}">
        <p14:creationId xmlns:p14="http://schemas.microsoft.com/office/powerpoint/2010/main" val="3482208865"/>
      </p:ext>
    </p:extLst>
  </p:cSld>
  <p:clrMapOvr>
    <a:masterClrMapping/>
  </p:clrMapOvr>
  <mc:AlternateContent xmlns:mc="http://schemas.openxmlformats.org/markup-compatibility/2006" xmlns:p14="http://schemas.microsoft.com/office/powerpoint/2010/main">
    <mc:Choice Requires="p14">
      <p:transition spd="slow" p14:dur="2000" advTm="47"/>
    </mc:Choice>
    <mc:Fallback xmlns="">
      <p:transition spd="slow" advTm="47"/>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152400" y="189975"/>
            <a:ext cx="8839199" cy="1384995"/>
          </a:xfrm>
          <a:prstGeom prst="rect">
            <a:avLst/>
          </a:prstGeom>
          <a:solidFill>
            <a:schemeClr val="tx1"/>
          </a:solidFill>
        </p:spPr>
        <p:txBody>
          <a:bodyPr wrap="square" rtlCol="0">
            <a:spAutoFit/>
          </a:bodyPr>
          <a:lstStyle/>
          <a:p>
            <a:r>
              <a:rPr lang="en-US" sz="2800" dirty="0">
                <a:solidFill>
                  <a:schemeClr val="bg1"/>
                </a:solidFill>
              </a:rPr>
              <a:t>Key Outcomes: CAM is not a circle, but rather a spiral. Path-dependency makes it impossible to repeatedly adjust a single system component in isolation. </a:t>
            </a:r>
          </a:p>
        </p:txBody>
      </p:sp>
      <p:pic>
        <p:nvPicPr>
          <p:cNvPr id="3074" name="Picture 2" descr="Image result for spiral"/>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5047475" y="2895600"/>
            <a:ext cx="3944123" cy="330517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9EF937F-CEAE-4461-A38D-7A4E31A87C5D}"/>
              </a:ext>
            </a:extLst>
          </p:cNvPr>
          <p:cNvGrpSpPr/>
          <p:nvPr/>
        </p:nvGrpSpPr>
        <p:grpSpPr>
          <a:xfrm>
            <a:off x="457200" y="2438400"/>
            <a:ext cx="4419600" cy="3505200"/>
            <a:chOff x="1600200" y="2023775"/>
            <a:chExt cx="5791485" cy="4453225"/>
          </a:xfrm>
        </p:grpSpPr>
        <p:sp>
          <p:nvSpPr>
            <p:cNvPr id="5" name="Oval 4">
              <a:extLst>
                <a:ext uri="{FF2B5EF4-FFF2-40B4-BE49-F238E27FC236}">
                  <a16:creationId xmlns:a16="http://schemas.microsoft.com/office/drawing/2014/main" id="{74D884BD-FB2C-4477-BA5A-41871FEFB629}"/>
                </a:ext>
              </a:extLst>
            </p:cNvPr>
            <p:cNvSpPr>
              <a:spLocks noChangeArrowheads="1"/>
            </p:cNvSpPr>
            <p:nvPr/>
          </p:nvSpPr>
          <p:spPr bwMode="auto">
            <a:xfrm>
              <a:off x="3719036" y="2023775"/>
              <a:ext cx="1553813" cy="871208"/>
            </a:xfrm>
            <a:prstGeom prst="ellipse">
              <a:avLst/>
            </a:prstGeom>
            <a:solidFill>
              <a:schemeClr val="tx2">
                <a:lumMod val="60000"/>
                <a:lumOff val="4000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t>Assess</a:t>
              </a:r>
            </a:p>
          </p:txBody>
        </p:sp>
        <p:sp>
          <p:nvSpPr>
            <p:cNvPr id="6" name="Oval 6">
              <a:extLst>
                <a:ext uri="{FF2B5EF4-FFF2-40B4-BE49-F238E27FC236}">
                  <a16:creationId xmlns:a16="http://schemas.microsoft.com/office/drawing/2014/main" id="{7D46BA49-EF53-4FA0-AA4D-AE48017E2290}"/>
                </a:ext>
              </a:extLst>
            </p:cNvPr>
            <p:cNvSpPr>
              <a:spLocks noChangeArrowheads="1"/>
            </p:cNvSpPr>
            <p:nvPr/>
          </p:nvSpPr>
          <p:spPr bwMode="auto">
            <a:xfrm>
              <a:off x="5755815" y="2938175"/>
              <a:ext cx="1483185" cy="871208"/>
            </a:xfrm>
            <a:prstGeom prst="ellipse">
              <a:avLst/>
            </a:prstGeom>
            <a:solidFill>
              <a:schemeClr val="tx2">
                <a:lumMod val="60000"/>
                <a:lumOff val="4000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t>Design</a:t>
              </a:r>
            </a:p>
          </p:txBody>
        </p:sp>
        <p:sp>
          <p:nvSpPr>
            <p:cNvPr id="7" name="Oval 7">
              <a:extLst>
                <a:ext uri="{FF2B5EF4-FFF2-40B4-BE49-F238E27FC236}">
                  <a16:creationId xmlns:a16="http://schemas.microsoft.com/office/drawing/2014/main" id="{C50BEC3F-7066-49B3-9266-D7643BBE8758}"/>
                </a:ext>
              </a:extLst>
            </p:cNvPr>
            <p:cNvSpPr>
              <a:spLocks noChangeArrowheads="1"/>
            </p:cNvSpPr>
            <p:nvPr/>
          </p:nvSpPr>
          <p:spPr bwMode="auto">
            <a:xfrm>
              <a:off x="5767244" y="4724520"/>
              <a:ext cx="1624441" cy="871208"/>
            </a:xfrm>
            <a:prstGeom prst="ellipse">
              <a:avLst/>
            </a:prstGeom>
            <a:solidFill>
              <a:schemeClr val="tx2">
                <a:lumMod val="60000"/>
                <a:lumOff val="4000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t>Implement</a:t>
              </a:r>
            </a:p>
          </p:txBody>
        </p:sp>
        <p:sp>
          <p:nvSpPr>
            <p:cNvPr id="8" name="Oval 8">
              <a:extLst>
                <a:ext uri="{FF2B5EF4-FFF2-40B4-BE49-F238E27FC236}">
                  <a16:creationId xmlns:a16="http://schemas.microsoft.com/office/drawing/2014/main" id="{3A83FC6A-3987-44D1-8AAF-42C875044504}"/>
                </a:ext>
              </a:extLst>
            </p:cNvPr>
            <p:cNvSpPr>
              <a:spLocks noChangeArrowheads="1"/>
            </p:cNvSpPr>
            <p:nvPr/>
          </p:nvSpPr>
          <p:spPr bwMode="auto">
            <a:xfrm>
              <a:off x="3657600" y="5605792"/>
              <a:ext cx="1483185" cy="871208"/>
            </a:xfrm>
            <a:prstGeom prst="ellipse">
              <a:avLst/>
            </a:prstGeom>
            <a:solidFill>
              <a:schemeClr val="tx2">
                <a:lumMod val="60000"/>
                <a:lumOff val="4000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t>Monitor</a:t>
              </a:r>
            </a:p>
          </p:txBody>
        </p:sp>
        <p:sp>
          <p:nvSpPr>
            <p:cNvPr id="9" name="Oval 9">
              <a:extLst>
                <a:ext uri="{FF2B5EF4-FFF2-40B4-BE49-F238E27FC236}">
                  <a16:creationId xmlns:a16="http://schemas.microsoft.com/office/drawing/2014/main" id="{794E215E-CD9D-4807-9C4F-219F3AAD7E99}"/>
                </a:ext>
              </a:extLst>
            </p:cNvPr>
            <p:cNvSpPr>
              <a:spLocks noChangeArrowheads="1"/>
            </p:cNvSpPr>
            <p:nvPr/>
          </p:nvSpPr>
          <p:spPr bwMode="auto">
            <a:xfrm>
              <a:off x="1600200" y="4637399"/>
              <a:ext cx="1553813" cy="871208"/>
            </a:xfrm>
            <a:prstGeom prst="ellipse">
              <a:avLst/>
            </a:prstGeom>
            <a:solidFill>
              <a:schemeClr val="tx2">
                <a:lumMod val="60000"/>
                <a:lumOff val="4000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t>Evaluate</a:t>
              </a:r>
            </a:p>
          </p:txBody>
        </p:sp>
        <p:sp>
          <p:nvSpPr>
            <p:cNvPr id="10" name="Line 11">
              <a:extLst>
                <a:ext uri="{FF2B5EF4-FFF2-40B4-BE49-F238E27FC236}">
                  <a16:creationId xmlns:a16="http://schemas.microsoft.com/office/drawing/2014/main" id="{ADE34624-9B6B-40B3-8B9E-8C54ED44BD23}"/>
                </a:ext>
              </a:extLst>
            </p:cNvPr>
            <p:cNvSpPr>
              <a:spLocks noChangeShapeType="1"/>
            </p:cNvSpPr>
            <p:nvPr/>
          </p:nvSpPr>
          <p:spPr bwMode="auto">
            <a:xfrm>
              <a:off x="5272849" y="2546500"/>
              <a:ext cx="847534" cy="435604"/>
            </a:xfrm>
            <a:prstGeom prst="line">
              <a:avLst/>
            </a:prstGeom>
            <a:solidFill>
              <a:schemeClr val="accent1"/>
            </a:solidFill>
            <a:ln w="57150">
              <a:solidFill>
                <a:schemeClr val="tx1"/>
              </a:solidFill>
              <a:round/>
              <a:headEnd/>
              <a:tailEnd type="triangle" w="med" len="med"/>
            </a:ln>
          </p:spPr>
          <p:txBody>
            <a:bodyPr/>
            <a:lstStyle/>
            <a:p>
              <a:endParaRPr lang="en-US"/>
            </a:p>
          </p:txBody>
        </p:sp>
        <p:sp>
          <p:nvSpPr>
            <p:cNvPr id="11" name="Line 12">
              <a:extLst>
                <a:ext uri="{FF2B5EF4-FFF2-40B4-BE49-F238E27FC236}">
                  <a16:creationId xmlns:a16="http://schemas.microsoft.com/office/drawing/2014/main" id="{99C5882A-E9C0-428E-ACDC-D0B0A483F959}"/>
                </a:ext>
              </a:extLst>
            </p:cNvPr>
            <p:cNvSpPr>
              <a:spLocks noChangeShapeType="1"/>
            </p:cNvSpPr>
            <p:nvPr/>
          </p:nvSpPr>
          <p:spPr bwMode="auto">
            <a:xfrm>
              <a:off x="6544151" y="3853312"/>
              <a:ext cx="0" cy="871208"/>
            </a:xfrm>
            <a:prstGeom prst="line">
              <a:avLst/>
            </a:prstGeom>
            <a:solidFill>
              <a:schemeClr val="accent1"/>
            </a:solidFill>
            <a:ln w="57150">
              <a:solidFill>
                <a:schemeClr val="tx1"/>
              </a:solidFill>
              <a:round/>
              <a:headEnd/>
              <a:tailEnd type="triangle" w="med" len="med"/>
            </a:ln>
          </p:spPr>
          <p:txBody>
            <a:bodyPr/>
            <a:lstStyle/>
            <a:p>
              <a:endParaRPr lang="en-US"/>
            </a:p>
          </p:txBody>
        </p:sp>
        <p:sp>
          <p:nvSpPr>
            <p:cNvPr id="12" name="Line 13">
              <a:extLst>
                <a:ext uri="{FF2B5EF4-FFF2-40B4-BE49-F238E27FC236}">
                  <a16:creationId xmlns:a16="http://schemas.microsoft.com/office/drawing/2014/main" id="{730E8E48-1312-4CBB-8E04-BBA93454E7A7}"/>
                </a:ext>
              </a:extLst>
            </p:cNvPr>
            <p:cNvSpPr>
              <a:spLocks noChangeShapeType="1"/>
            </p:cNvSpPr>
            <p:nvPr/>
          </p:nvSpPr>
          <p:spPr bwMode="auto">
            <a:xfrm flipH="1">
              <a:off x="5140784" y="5518671"/>
              <a:ext cx="879016" cy="467505"/>
            </a:xfrm>
            <a:prstGeom prst="line">
              <a:avLst/>
            </a:prstGeom>
            <a:solidFill>
              <a:schemeClr val="accent1"/>
            </a:solidFill>
            <a:ln w="57150">
              <a:solidFill>
                <a:schemeClr val="bg1">
                  <a:lumMod val="50000"/>
                </a:schemeClr>
              </a:solidFill>
              <a:prstDash val="sysDash"/>
              <a:round/>
              <a:headEnd/>
              <a:tailEnd type="triangle" w="med" len="med"/>
            </a:ln>
          </p:spPr>
          <p:txBody>
            <a:bodyPr/>
            <a:lstStyle/>
            <a:p>
              <a:endParaRPr lang="en-US"/>
            </a:p>
          </p:txBody>
        </p:sp>
        <p:sp>
          <p:nvSpPr>
            <p:cNvPr id="13" name="Line 14">
              <a:extLst>
                <a:ext uri="{FF2B5EF4-FFF2-40B4-BE49-F238E27FC236}">
                  <a16:creationId xmlns:a16="http://schemas.microsoft.com/office/drawing/2014/main" id="{42A1ACC5-68D2-4725-B92C-477B23A98B35}"/>
                </a:ext>
              </a:extLst>
            </p:cNvPr>
            <p:cNvSpPr>
              <a:spLocks noChangeShapeType="1"/>
            </p:cNvSpPr>
            <p:nvPr/>
          </p:nvSpPr>
          <p:spPr bwMode="auto">
            <a:xfrm flipH="1" flipV="1">
              <a:off x="2588990" y="5508608"/>
              <a:ext cx="1068610" cy="477568"/>
            </a:xfrm>
            <a:prstGeom prst="line">
              <a:avLst/>
            </a:prstGeom>
            <a:solidFill>
              <a:schemeClr val="accent1"/>
            </a:solidFill>
            <a:ln w="57150">
              <a:solidFill>
                <a:schemeClr val="bg1">
                  <a:lumMod val="50000"/>
                </a:schemeClr>
              </a:solidFill>
              <a:prstDash val="sysDash"/>
              <a:round/>
              <a:headEnd/>
              <a:tailEnd type="triangle" w="med" len="med"/>
            </a:ln>
          </p:spPr>
          <p:txBody>
            <a:bodyPr/>
            <a:lstStyle/>
            <a:p>
              <a:endParaRPr lang="en-US"/>
            </a:p>
          </p:txBody>
        </p:sp>
        <p:sp>
          <p:nvSpPr>
            <p:cNvPr id="14" name="Line 15">
              <a:extLst>
                <a:ext uri="{FF2B5EF4-FFF2-40B4-BE49-F238E27FC236}">
                  <a16:creationId xmlns:a16="http://schemas.microsoft.com/office/drawing/2014/main" id="{5FD4D4D5-30CA-43BF-8FE2-506FD068C96A}"/>
                </a:ext>
              </a:extLst>
            </p:cNvPr>
            <p:cNvSpPr>
              <a:spLocks noChangeShapeType="1"/>
            </p:cNvSpPr>
            <p:nvPr/>
          </p:nvSpPr>
          <p:spPr bwMode="auto">
            <a:xfrm flipV="1">
              <a:off x="2235851" y="3853312"/>
              <a:ext cx="0" cy="784087"/>
            </a:xfrm>
            <a:prstGeom prst="line">
              <a:avLst/>
            </a:prstGeom>
            <a:solidFill>
              <a:schemeClr val="accent1"/>
            </a:solidFill>
            <a:ln w="57150">
              <a:solidFill>
                <a:schemeClr val="bg1">
                  <a:lumMod val="50000"/>
                </a:schemeClr>
              </a:solidFill>
              <a:prstDash val="sysDash"/>
              <a:round/>
              <a:headEnd/>
              <a:tailEnd type="triangle" w="med" len="med"/>
            </a:ln>
          </p:spPr>
          <p:txBody>
            <a:bodyPr/>
            <a:lstStyle/>
            <a:p>
              <a:endParaRPr lang="en-US"/>
            </a:p>
          </p:txBody>
        </p:sp>
        <p:sp>
          <p:nvSpPr>
            <p:cNvPr id="15" name="Line 16">
              <a:extLst>
                <a:ext uri="{FF2B5EF4-FFF2-40B4-BE49-F238E27FC236}">
                  <a16:creationId xmlns:a16="http://schemas.microsoft.com/office/drawing/2014/main" id="{6845056A-1C45-49F2-8A8F-B7E492B243B4}"/>
                </a:ext>
              </a:extLst>
            </p:cNvPr>
            <p:cNvSpPr>
              <a:spLocks noChangeShapeType="1"/>
            </p:cNvSpPr>
            <p:nvPr/>
          </p:nvSpPr>
          <p:spPr bwMode="auto">
            <a:xfrm flipV="1">
              <a:off x="2667000" y="2459378"/>
              <a:ext cx="1052036" cy="631196"/>
            </a:xfrm>
            <a:prstGeom prst="line">
              <a:avLst/>
            </a:prstGeom>
            <a:solidFill>
              <a:schemeClr val="accent1"/>
            </a:solidFill>
            <a:ln w="57150">
              <a:solidFill>
                <a:schemeClr val="bg1">
                  <a:lumMod val="50000"/>
                </a:schemeClr>
              </a:solidFill>
              <a:prstDash val="sysDash"/>
              <a:round/>
              <a:headEnd/>
              <a:tailEnd type="triangle" w="med" len="med"/>
            </a:ln>
          </p:spPr>
          <p:txBody>
            <a:bodyPr/>
            <a:lstStyle/>
            <a:p>
              <a:endParaRPr lang="en-US"/>
            </a:p>
          </p:txBody>
        </p:sp>
        <p:sp>
          <p:nvSpPr>
            <p:cNvPr id="16" name="Oval 10">
              <a:extLst>
                <a:ext uri="{FF2B5EF4-FFF2-40B4-BE49-F238E27FC236}">
                  <a16:creationId xmlns:a16="http://schemas.microsoft.com/office/drawing/2014/main" id="{55FE21F3-4BF0-4B2B-9829-83ED316026F7}"/>
                </a:ext>
              </a:extLst>
            </p:cNvPr>
            <p:cNvSpPr>
              <a:spLocks noChangeArrowheads="1"/>
            </p:cNvSpPr>
            <p:nvPr/>
          </p:nvSpPr>
          <p:spPr bwMode="auto">
            <a:xfrm>
              <a:off x="1600200" y="2982104"/>
              <a:ext cx="1483185" cy="871208"/>
            </a:xfrm>
            <a:prstGeom prst="ellipse">
              <a:avLst/>
            </a:prstGeom>
            <a:solidFill>
              <a:schemeClr val="tx2">
                <a:lumMod val="60000"/>
                <a:lumOff val="4000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t>Adjust</a:t>
              </a:r>
            </a:p>
          </p:txBody>
        </p:sp>
      </p:grpSp>
    </p:spTree>
    <p:extLst>
      <p:ext uri="{BB962C8B-B14F-4D97-AF65-F5344CB8AC3E}">
        <p14:creationId xmlns:p14="http://schemas.microsoft.com/office/powerpoint/2010/main" val="1683311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52400" y="189975"/>
            <a:ext cx="8839199" cy="2677656"/>
          </a:xfrm>
          <a:prstGeom prst="rect">
            <a:avLst/>
          </a:prstGeom>
          <a:solidFill>
            <a:schemeClr val="tx1"/>
          </a:solidFill>
        </p:spPr>
        <p:txBody>
          <a:bodyPr wrap="square" rtlCol="0">
            <a:spAutoFit/>
          </a:bodyPr>
          <a:lstStyle/>
          <a:p>
            <a:pPr algn="ctr"/>
            <a:r>
              <a:rPr lang="en-US" sz="2800" dirty="0">
                <a:solidFill>
                  <a:schemeClr val="bg1"/>
                </a:solidFill>
              </a:rPr>
              <a:t>Key Outcomes: Public participation is not singular (i.e. there is no unitary “public”), but rather the intersection of many different mental models and social worlds. </a:t>
            </a:r>
          </a:p>
          <a:p>
            <a:pPr algn="ctr"/>
            <a:endParaRPr lang="en-US" sz="2800" dirty="0">
              <a:solidFill>
                <a:schemeClr val="bg1"/>
              </a:solidFill>
            </a:endParaRPr>
          </a:p>
          <a:p>
            <a:pPr algn="ctr"/>
            <a:r>
              <a:rPr lang="en-US" sz="2800" dirty="0">
                <a:solidFill>
                  <a:schemeClr val="bg1"/>
                </a:solidFill>
              </a:rPr>
              <a:t>CAM makes visible, but does not reconcile, differences among stakeholder knowledge sources.</a:t>
            </a:r>
          </a:p>
        </p:txBody>
      </p:sp>
      <p:pic>
        <p:nvPicPr>
          <p:cNvPr id="18" name="Picture 17" descr="C:\Users\lauren.porensky.USDA\Desktop\CARM Fig 7 ven diagram May 1.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32978" y="2895600"/>
            <a:ext cx="6678041" cy="3733800"/>
          </a:xfrm>
          <a:prstGeom prst="rect">
            <a:avLst/>
          </a:prstGeom>
          <a:noFill/>
          <a:ln>
            <a:noFill/>
          </a:ln>
        </p:spPr>
      </p:pic>
    </p:spTree>
    <p:extLst>
      <p:ext uri="{BB962C8B-B14F-4D97-AF65-F5344CB8AC3E}">
        <p14:creationId xmlns:p14="http://schemas.microsoft.com/office/powerpoint/2010/main" val="4110671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AAD649-828C-4000-9B8A-8C3DF5E57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448800" cy="6858000"/>
          </a:xfrm>
          <a:prstGeom prst="rect">
            <a:avLst/>
          </a:prstGeom>
          <a:ln>
            <a:solidFill>
              <a:schemeClr val="tx1"/>
            </a:solidFill>
          </a:ln>
        </p:spPr>
      </p:pic>
      <p:grpSp>
        <p:nvGrpSpPr>
          <p:cNvPr id="4" name="Group 3"/>
          <p:cNvGrpSpPr/>
          <p:nvPr/>
        </p:nvGrpSpPr>
        <p:grpSpPr>
          <a:xfrm>
            <a:off x="568638" y="2410078"/>
            <a:ext cx="8311524" cy="3416320"/>
            <a:chOff x="543828" y="661913"/>
            <a:chExt cx="8518278" cy="3712847"/>
          </a:xfrm>
        </p:grpSpPr>
        <p:sp>
          <p:nvSpPr>
            <p:cNvPr id="3" name="TextBox 2">
              <a:extLst>
                <a:ext uri="{FF2B5EF4-FFF2-40B4-BE49-F238E27FC236}">
                  <a16:creationId xmlns:a16="http://schemas.microsoft.com/office/drawing/2014/main" id="{3CC31DC5-3BFB-48E0-B2B0-EC8AAF7F102D}"/>
                </a:ext>
              </a:extLst>
            </p:cNvPr>
            <p:cNvSpPr txBox="1"/>
            <p:nvPr/>
          </p:nvSpPr>
          <p:spPr>
            <a:xfrm>
              <a:off x="543828" y="661913"/>
              <a:ext cx="8518278" cy="3712847"/>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a:solidFill>
                    <a:schemeClr val="tx1"/>
                  </a:solidFill>
                </a:rPr>
                <a:t>Email us: 	</a:t>
              </a:r>
              <a:r>
                <a:rPr lang="en-US" dirty="0">
                  <a:hlinkClick r:id="rId4"/>
                </a:rPr>
                <a:t>David.Augustine@usda.gov</a:t>
              </a:r>
              <a:endParaRPr lang="en-US" dirty="0"/>
            </a:p>
            <a:p>
              <a:r>
                <a:rPr lang="en-US" dirty="0"/>
                <a:t>	</a:t>
              </a:r>
              <a:r>
                <a:rPr lang="en-US" dirty="0">
                  <a:hlinkClick r:id="rId5"/>
                </a:rPr>
                <a:t>Angela.Dwyer@birdconservancy.org</a:t>
              </a:r>
              <a:endParaRPr lang="en-US" dirty="0"/>
            </a:p>
            <a:p>
              <a:endParaRPr lang="en-US" dirty="0"/>
            </a:p>
            <a:p>
              <a:r>
                <a:rPr lang="en-US" dirty="0"/>
                <a:t>Digital Fact sheet: </a:t>
              </a:r>
              <a:r>
                <a:rPr lang="en-US" dirty="0">
                  <a:hlinkClick r:id="rId6"/>
                </a:rPr>
                <a:t>https://spark.adobe.com/page/cDD9u5v5ZeC88/</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2" name="Picture 1">
              <a:extLst>
                <a:ext uri="{FF2B5EF4-FFF2-40B4-BE49-F238E27FC236}">
                  <a16:creationId xmlns:a16="http://schemas.microsoft.com/office/drawing/2014/main" id="{0CAF9966-F53C-4A74-9D70-79420F5285A6}"/>
                </a:ext>
              </a:extLst>
            </p:cNvPr>
            <p:cNvPicPr>
              <a:picLocks noChangeAspect="1"/>
            </p:cNvPicPr>
            <p:nvPr/>
          </p:nvPicPr>
          <p:blipFill rotWithShape="1">
            <a:blip r:embed="rId7"/>
            <a:srcRect t="7692" b="3846"/>
            <a:stretch/>
          </p:blipFill>
          <p:spPr>
            <a:xfrm>
              <a:off x="1559069" y="2069750"/>
              <a:ext cx="6498116" cy="1928473"/>
            </a:xfrm>
            <a:prstGeom prst="rect">
              <a:avLst/>
            </a:prstGeom>
            <a:ln>
              <a:solidFill>
                <a:schemeClr val="tx1"/>
              </a:solidFill>
            </a:ln>
          </p:spPr>
        </p:pic>
      </p:grpSp>
      <p:pic>
        <p:nvPicPr>
          <p:cNvPr id="6" name="Content Placeholder 20">
            <a:extLst>
              <a:ext uri="{FF2B5EF4-FFF2-40B4-BE49-F238E27FC236}">
                <a16:creationId xmlns:a16="http://schemas.microsoft.com/office/drawing/2014/main" id="{DA0ADF3D-A42D-4D3E-9F18-867D47E672A6}"/>
              </a:ext>
            </a:extLst>
          </p:cNvPr>
          <p:cNvPicPr>
            <a:picLocks noGrp="1"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0" y="542715"/>
            <a:ext cx="2799794" cy="890725"/>
          </a:xfrm>
          <a:prstGeom prst="rect">
            <a:avLst/>
          </a:prstGeom>
        </p:spPr>
      </p:pic>
      <p:pic>
        <p:nvPicPr>
          <p:cNvPr id="7" name="Picture 6" descr="Image result for bird conservancy of the rockies">
            <a:extLst>
              <a:ext uri="{FF2B5EF4-FFF2-40B4-BE49-F238E27FC236}">
                <a16:creationId xmlns:a16="http://schemas.microsoft.com/office/drawing/2014/main" id="{05BAE1F3-B0CD-4526-9E26-A69539B6368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57652" y="304800"/>
            <a:ext cx="2144472" cy="112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232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3" cstate="hqprint">
            <a:extLst>
              <a:ext uri="{28A0092B-C50C-407E-A947-70E740481C1C}">
                <a14:useLocalDpi xmlns:a14="http://schemas.microsoft.com/office/drawing/2010/main"/>
              </a:ext>
            </a:extLst>
          </a:blip>
          <a:srcRect l="-1"/>
          <a:stretch/>
        </p:blipFill>
        <p:spPr bwMode="auto">
          <a:xfrm>
            <a:off x="-76200" y="0"/>
            <a:ext cx="9233338" cy="6858000"/>
          </a:xfrm>
          <a:prstGeom prst="rect">
            <a:avLst/>
          </a:prstGeom>
          <a:ln w="25400">
            <a:noFill/>
          </a:ln>
          <a:extLst>
            <a:ext uri="{53640926-AAD7-44D8-BBD7-CCE9431645EC}">
              <a14:shadowObscured xmlns:a14="http://schemas.microsoft.com/office/drawing/2010/main"/>
            </a:ext>
          </a:extLst>
        </p:spPr>
      </p:pic>
      <p:sp>
        <p:nvSpPr>
          <p:cNvPr id="2" name="Title 1"/>
          <p:cNvSpPr>
            <a:spLocks noGrp="1"/>
          </p:cNvSpPr>
          <p:nvPr>
            <p:ph type="title"/>
          </p:nvPr>
        </p:nvSpPr>
        <p:spPr>
          <a:xfrm>
            <a:off x="914400" y="5334000"/>
            <a:ext cx="7557291" cy="1278192"/>
          </a:xfrm>
          <a:solidFill>
            <a:schemeClr val="tx1"/>
          </a:solidFill>
        </p:spPr>
        <p:txBody>
          <a:bodyPr>
            <a:normAutofit fontScale="90000"/>
          </a:bodyPr>
          <a:lstStyle/>
          <a:p>
            <a:r>
              <a:rPr lang="en-US" b="1" dirty="0">
                <a:solidFill>
                  <a:schemeClr val="bg1"/>
                </a:solidFill>
              </a:rPr>
              <a:t>Disconnect between manager experience and scientific evidence</a:t>
            </a:r>
          </a:p>
        </p:txBody>
      </p:sp>
      <p:sp>
        <p:nvSpPr>
          <p:cNvPr id="4" name="TextBox 3"/>
          <p:cNvSpPr txBox="1"/>
          <p:nvPr/>
        </p:nvSpPr>
        <p:spPr>
          <a:xfrm>
            <a:off x="152400" y="195590"/>
            <a:ext cx="2965235" cy="523220"/>
          </a:xfrm>
          <a:prstGeom prst="rect">
            <a:avLst/>
          </a:prstGeom>
          <a:solidFill>
            <a:schemeClr val="tx1"/>
          </a:solidFill>
        </p:spPr>
        <p:txBody>
          <a:bodyPr wrap="none" rtlCol="0">
            <a:spAutoFit/>
          </a:bodyPr>
          <a:lstStyle/>
          <a:p>
            <a:r>
              <a:rPr lang="en-US" sz="2800" b="1" dirty="0">
                <a:solidFill>
                  <a:schemeClr val="tx2">
                    <a:lumMod val="20000"/>
                    <a:lumOff val="80000"/>
                  </a:schemeClr>
                </a:solidFill>
              </a:rPr>
              <a:t>Motivating Factors</a:t>
            </a:r>
          </a:p>
        </p:txBody>
      </p:sp>
    </p:spTree>
    <p:extLst>
      <p:ext uri="{BB962C8B-B14F-4D97-AF65-F5344CB8AC3E}">
        <p14:creationId xmlns:p14="http://schemas.microsoft.com/office/powerpoint/2010/main" val="991235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0" y="0"/>
            <a:ext cx="9237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21116" y="30717"/>
            <a:ext cx="8881684" cy="6344335"/>
            <a:chOff x="186116" y="105678"/>
            <a:chExt cx="8881684" cy="6344335"/>
          </a:xfrm>
        </p:grpSpPr>
        <p:pic>
          <p:nvPicPr>
            <p:cNvPr id="1026" name="Picture 2" descr="Image result for hiking in open grassland"/>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6264203" y="503103"/>
              <a:ext cx="2803597"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cstate="hqprint">
              <a:extLst>
                <a:ext uri="{28A0092B-C50C-407E-A947-70E740481C1C}">
                  <a14:useLocalDpi xmlns:a14="http://schemas.microsoft.com/office/drawing/2010/main"/>
                </a:ext>
              </a:extLst>
            </a:blip>
            <a:srcRect l="-3"/>
            <a:stretch/>
          </p:blipFill>
          <p:spPr>
            <a:xfrm>
              <a:off x="271885" y="2930699"/>
              <a:ext cx="2124031" cy="1752600"/>
            </a:xfrm>
            <a:prstGeom prst="rect">
              <a:avLst/>
            </a:prstGeom>
          </p:spPr>
        </p:pic>
        <p:pic>
          <p:nvPicPr>
            <p:cNvPr id="3" name="Picture 2"/>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283077" y="1488621"/>
              <a:ext cx="2362201" cy="1940379"/>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263861" y="105678"/>
              <a:ext cx="2000342" cy="1722220"/>
            </a:xfrm>
            <a:prstGeom prst="rect">
              <a:avLst/>
            </a:prstGeom>
          </p:spPr>
        </p:pic>
        <p:pic>
          <p:nvPicPr>
            <p:cNvPr id="17" name="Picture 16" descr="larkbuntingcropped2.jp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2842830" y="503103"/>
              <a:ext cx="1495379" cy="168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186116" y="4495800"/>
              <a:ext cx="1809750"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9"/>
          <p:cNvSpPr txBox="1"/>
          <p:nvPr/>
        </p:nvSpPr>
        <p:spPr>
          <a:xfrm>
            <a:off x="252605" y="159579"/>
            <a:ext cx="2965235" cy="523220"/>
          </a:xfrm>
          <a:prstGeom prst="rect">
            <a:avLst/>
          </a:prstGeom>
          <a:solidFill>
            <a:schemeClr val="tx1"/>
          </a:solidFill>
        </p:spPr>
        <p:txBody>
          <a:bodyPr wrap="none" rtlCol="0">
            <a:spAutoFit/>
          </a:bodyPr>
          <a:lstStyle/>
          <a:p>
            <a:r>
              <a:rPr lang="en-US" sz="2800" b="1" dirty="0">
                <a:solidFill>
                  <a:schemeClr val="tx2">
                    <a:lumMod val="20000"/>
                    <a:lumOff val="80000"/>
                  </a:schemeClr>
                </a:solidFill>
              </a:rPr>
              <a:t>Motivating Factors</a:t>
            </a:r>
          </a:p>
        </p:txBody>
      </p:sp>
      <p:sp>
        <p:nvSpPr>
          <p:cNvPr id="12" name="Content Placeholder 5"/>
          <p:cNvSpPr txBox="1">
            <a:spLocks/>
          </p:cNvSpPr>
          <p:nvPr/>
        </p:nvSpPr>
        <p:spPr>
          <a:xfrm>
            <a:off x="3651232" y="2926253"/>
            <a:ext cx="5251568" cy="1400658"/>
          </a:xfrm>
          <a:prstGeom prst="rect">
            <a:avLst/>
          </a:prstGeom>
        </p:spPr>
        <p:txBody>
          <a:bodyPr/>
          <a:lstStyle>
            <a:lvl1pPr marL="342900" indent="-342900" algn="l" rtl="0" fontAlgn="base">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75000"/>
              <a:buFont typeface="Wingdings" pitchFamily="2" charset="2"/>
              <a:buChar char="n"/>
              <a:defRPr sz="2600">
                <a:solidFill>
                  <a:schemeClr val="tx1"/>
                </a:solidFill>
                <a:latin typeface="+mn-lt"/>
              </a:defRPr>
            </a:lvl2pPr>
            <a:lvl3pPr marL="1143000" indent="-228600" algn="l" rtl="0" fontAlgn="base">
              <a:spcBef>
                <a:spcPct val="20000"/>
              </a:spcBef>
              <a:spcAft>
                <a:spcPct val="0"/>
              </a:spcAft>
              <a:buClr>
                <a:schemeClr val="folHlink"/>
              </a:buClr>
              <a:buSzPct val="55000"/>
              <a:buFont typeface="Wingdings" pitchFamily="2" charset="2"/>
              <a:buChar char="n"/>
              <a:defRPr sz="2300">
                <a:solidFill>
                  <a:schemeClr val="tx1"/>
                </a:solidFill>
                <a:latin typeface="+mn-lt"/>
              </a:defRPr>
            </a:lvl3pPr>
            <a:lvl4pPr marL="1600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a:lstStyle>
          <a:p>
            <a:pPr marL="0" indent="0">
              <a:buClrTx/>
              <a:buNone/>
            </a:pPr>
            <a:r>
              <a:rPr lang="en-US" sz="3000" b="1" kern="0" dirty="0"/>
              <a:t>Ecosystem goods </a:t>
            </a:r>
            <a:r>
              <a:rPr lang="en-US" sz="3000" b="1" u="sng" kern="0" dirty="0"/>
              <a:t>and</a:t>
            </a:r>
            <a:r>
              <a:rPr lang="en-US" sz="3000" b="1" kern="0" dirty="0"/>
              <a:t> services</a:t>
            </a:r>
          </a:p>
        </p:txBody>
      </p:sp>
    </p:spTree>
    <p:extLst>
      <p:ext uri="{BB962C8B-B14F-4D97-AF65-F5344CB8AC3E}">
        <p14:creationId xmlns:p14="http://schemas.microsoft.com/office/powerpoint/2010/main" val="320750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609600"/>
            <a:ext cx="8229600" cy="812384"/>
          </a:xfrm>
          <a:prstGeom prst="rect">
            <a:avLst/>
          </a:prstGeom>
          <a:solidFill>
            <a:schemeClr val="tx1"/>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rPr>
              <a:t>Adaptive Management</a:t>
            </a:r>
          </a:p>
        </p:txBody>
      </p:sp>
      <p:sp>
        <p:nvSpPr>
          <p:cNvPr id="31747" name="Rectangle 3"/>
          <p:cNvSpPr>
            <a:spLocks noGrp="1" noChangeArrowheads="1"/>
          </p:cNvSpPr>
          <p:nvPr>
            <p:ph idx="1"/>
          </p:nvPr>
        </p:nvSpPr>
        <p:spPr>
          <a:xfrm>
            <a:off x="457200" y="1905000"/>
            <a:ext cx="8229600" cy="4114800"/>
          </a:xfrm>
          <a:solidFill>
            <a:schemeClr val="accent1">
              <a:lumMod val="75000"/>
            </a:schemeClr>
          </a:solidFill>
        </p:spPr>
        <p:txBody>
          <a:bodyPr>
            <a:normAutofit/>
          </a:bodyPr>
          <a:lstStyle/>
          <a:p>
            <a:pPr eaLnBrk="1" hangingPunct="1">
              <a:defRPr/>
            </a:pPr>
            <a:r>
              <a:rPr lang="en-US" b="1" dirty="0">
                <a:solidFill>
                  <a:schemeClr val="bg1"/>
                </a:solidFill>
              </a:rPr>
              <a:t>Application of experimentation to the design and implementation of resource management.</a:t>
            </a:r>
          </a:p>
          <a:p>
            <a:pPr marL="0" indent="0" eaLnBrk="1" hangingPunct="1">
              <a:buNone/>
              <a:defRPr/>
            </a:pPr>
            <a:endParaRPr lang="en-US" b="1" dirty="0">
              <a:solidFill>
                <a:schemeClr val="bg1"/>
              </a:solidFill>
            </a:endParaRPr>
          </a:p>
          <a:p>
            <a:pPr eaLnBrk="1" hangingPunct="1">
              <a:defRPr/>
            </a:pPr>
            <a:r>
              <a:rPr lang="en-US" b="1" dirty="0">
                <a:solidFill>
                  <a:schemeClr val="bg1"/>
                </a:solidFill>
              </a:rPr>
              <a:t>Management is designed BOTH to achieve management objectives AND increase learning.</a:t>
            </a:r>
            <a:endParaRPr lang="en-US" b="1" dirty="0"/>
          </a:p>
        </p:txBody>
      </p:sp>
    </p:spTree>
    <p:extLst>
      <p:ext uri="{BB962C8B-B14F-4D97-AF65-F5344CB8AC3E}">
        <p14:creationId xmlns:p14="http://schemas.microsoft.com/office/powerpoint/2010/main" val="2188696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p:cNvPicPr>
          <p:nvPr/>
        </p:nvPicPr>
        <p:blipFill rotWithShape="1">
          <a:blip r:embed="rId3" cstate="hqprint">
            <a:extLst>
              <a:ext uri="{28A0092B-C50C-407E-A947-70E740481C1C}">
                <a14:useLocalDpi xmlns:a14="http://schemas.microsoft.com/office/drawing/2010/main"/>
              </a:ext>
            </a:extLst>
          </a:blip>
          <a:srcRect r="-446"/>
          <a:stretch/>
        </p:blipFill>
        <p:spPr bwMode="auto">
          <a:xfrm>
            <a:off x="0" y="-19050"/>
            <a:ext cx="9277003"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ctrTitle"/>
          </p:nvPr>
        </p:nvSpPr>
        <p:spPr>
          <a:xfrm>
            <a:off x="1159042" y="252136"/>
            <a:ext cx="6809874" cy="770548"/>
          </a:xfrm>
          <a:solidFill>
            <a:schemeClr val="tx1"/>
          </a:solidFill>
        </p:spPr>
        <p:txBody>
          <a:bodyPr>
            <a:normAutofit/>
          </a:bodyPr>
          <a:lstStyle/>
          <a:p>
            <a:pPr eaLnBrk="1" hangingPunct="1"/>
            <a:r>
              <a:rPr lang="en-US" sz="3200" b="1" i="1" dirty="0">
                <a:solidFill>
                  <a:schemeClr val="bg1"/>
                </a:solidFill>
              </a:rPr>
              <a:t>Collaborative</a:t>
            </a:r>
            <a:r>
              <a:rPr lang="en-US" sz="3200" b="1" dirty="0">
                <a:solidFill>
                  <a:schemeClr val="bg1"/>
                </a:solidFill>
              </a:rPr>
              <a:t> Adaptive Management</a:t>
            </a:r>
          </a:p>
        </p:txBody>
      </p:sp>
      <p:sp>
        <p:nvSpPr>
          <p:cNvPr id="3" name="TextBox 2"/>
          <p:cNvSpPr txBox="1"/>
          <p:nvPr/>
        </p:nvSpPr>
        <p:spPr>
          <a:xfrm>
            <a:off x="381000" y="5334000"/>
            <a:ext cx="8618621" cy="1077218"/>
          </a:xfrm>
          <a:prstGeom prst="rect">
            <a:avLst/>
          </a:prstGeom>
          <a:solidFill>
            <a:schemeClr val="accent1">
              <a:lumMod val="40000"/>
              <a:lumOff val="60000"/>
              <a:alpha val="49000"/>
            </a:schemeClr>
          </a:solidFill>
        </p:spPr>
        <p:txBody>
          <a:bodyPr wrap="square" rtlCol="0">
            <a:spAutoFit/>
          </a:bodyPr>
          <a:lstStyle/>
          <a:p>
            <a:pPr marL="342900" indent="-342900">
              <a:buFont typeface="Arial" panose="020B0604020202020204" pitchFamily="34" charset="0"/>
              <a:buChar char="•"/>
            </a:pPr>
            <a:r>
              <a:rPr lang="en-US" altLang="en-US" sz="3200" b="1" dirty="0"/>
              <a:t>Involves multiple stakeholders</a:t>
            </a:r>
          </a:p>
          <a:p>
            <a:pPr marL="342900" indent="-342900">
              <a:buFont typeface="Arial" panose="020B0604020202020204" pitchFamily="34" charset="0"/>
              <a:buChar char="•"/>
            </a:pPr>
            <a:r>
              <a:rPr lang="en-US" altLang="en-US" sz="3200" b="1" dirty="0"/>
              <a:t>Draws on all types of knowledge</a:t>
            </a:r>
          </a:p>
        </p:txBody>
      </p:sp>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90800" y="1255770"/>
            <a:ext cx="3894222" cy="2920667"/>
          </a:xfrm>
          <a:prstGeom prst="rect">
            <a:avLst/>
          </a:prstGeom>
        </p:spPr>
      </p:pic>
    </p:spTree>
    <p:extLst>
      <p:ext uri="{BB962C8B-B14F-4D97-AF65-F5344CB8AC3E}">
        <p14:creationId xmlns:p14="http://schemas.microsoft.com/office/powerpoint/2010/main" val="3346282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533401" y="-298003"/>
            <a:ext cx="8762999" cy="7156003"/>
            <a:chOff x="-127023" y="-130628"/>
            <a:chExt cx="8173743" cy="6514012"/>
          </a:xfrm>
        </p:grpSpPr>
        <p:pic>
          <p:nvPicPr>
            <p:cNvPr id="2" name="Picture 1"/>
            <p:cNvPicPr>
              <a:picLocks noChangeAspect="1"/>
            </p:cNvPicPr>
            <p:nvPr/>
          </p:nvPicPr>
          <p:blipFill rotWithShape="1">
            <a:blip r:embed="rId2" cstate="hqprint">
              <a:extLst>
                <a:ext uri="{28A0092B-C50C-407E-A947-70E740481C1C}">
                  <a14:useLocalDpi xmlns:a14="http://schemas.microsoft.com/office/drawing/2010/main"/>
                </a:ext>
              </a:extLst>
            </a:blip>
            <a:srcRect t="-2937"/>
            <a:stretch/>
          </p:blipFill>
          <p:spPr>
            <a:xfrm>
              <a:off x="1010193" y="-130628"/>
              <a:ext cx="7036527" cy="6514012"/>
            </a:xfrm>
            <a:prstGeom prst="rect">
              <a:avLst/>
            </a:prstGeom>
          </p:spPr>
        </p:pic>
        <p:sp>
          <p:nvSpPr>
            <p:cNvPr id="3" name="TextBox 2"/>
            <p:cNvSpPr txBox="1"/>
            <p:nvPr/>
          </p:nvSpPr>
          <p:spPr>
            <a:xfrm>
              <a:off x="-127023" y="279368"/>
              <a:ext cx="1689463" cy="1200329"/>
            </a:xfrm>
            <a:prstGeom prst="rect">
              <a:avLst/>
            </a:prstGeom>
            <a:solidFill>
              <a:schemeClr val="bg1"/>
            </a:solidFill>
            <a:ln w="25400">
              <a:solidFill>
                <a:schemeClr val="tx1"/>
              </a:solidFill>
            </a:ln>
          </p:spPr>
          <p:txBody>
            <a:bodyPr wrap="square" rtlCol="0">
              <a:spAutoFit/>
            </a:bodyPr>
            <a:lstStyle/>
            <a:p>
              <a:pPr algn="ctr"/>
              <a:r>
                <a:rPr lang="en-US" b="1" dirty="0"/>
                <a:t>Central</a:t>
              </a:r>
            </a:p>
            <a:p>
              <a:pPr algn="ctr"/>
              <a:r>
                <a:rPr lang="en-US" b="1" dirty="0"/>
                <a:t>Plains</a:t>
              </a:r>
            </a:p>
            <a:p>
              <a:pPr algn="ctr"/>
              <a:r>
                <a:rPr lang="en-US" b="1" dirty="0"/>
                <a:t>Experimental</a:t>
              </a:r>
            </a:p>
            <a:p>
              <a:pPr algn="ctr"/>
              <a:r>
                <a:rPr lang="en-US" b="1" dirty="0"/>
                <a:t>Range</a:t>
              </a:r>
            </a:p>
          </p:txBody>
        </p:sp>
        <p:cxnSp>
          <p:nvCxnSpPr>
            <p:cNvPr id="5" name="Straight Arrow Connector 4"/>
            <p:cNvCxnSpPr/>
            <p:nvPr/>
          </p:nvCxnSpPr>
          <p:spPr>
            <a:xfrm>
              <a:off x="1562440" y="1479697"/>
              <a:ext cx="466639" cy="62777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01211" y="279368"/>
              <a:ext cx="1550127" cy="923330"/>
            </a:xfrm>
            <a:prstGeom prst="rect">
              <a:avLst/>
            </a:prstGeom>
            <a:solidFill>
              <a:schemeClr val="bg1"/>
            </a:solidFill>
            <a:ln w="25400">
              <a:solidFill>
                <a:schemeClr val="tx1"/>
              </a:solidFill>
            </a:ln>
          </p:spPr>
          <p:txBody>
            <a:bodyPr wrap="square" rtlCol="0">
              <a:spAutoFit/>
            </a:bodyPr>
            <a:lstStyle/>
            <a:p>
              <a:pPr algn="ctr"/>
              <a:r>
                <a:rPr lang="en-US" b="1" dirty="0"/>
                <a:t>Pawnee</a:t>
              </a:r>
            </a:p>
            <a:p>
              <a:pPr algn="ctr"/>
              <a:r>
                <a:rPr lang="en-US" b="1" dirty="0"/>
                <a:t>National Grassland</a:t>
              </a:r>
            </a:p>
          </p:txBody>
        </p:sp>
        <p:cxnSp>
          <p:nvCxnSpPr>
            <p:cNvPr id="7" name="Straight Arrow Connector 6"/>
            <p:cNvCxnSpPr/>
            <p:nvPr/>
          </p:nvCxnSpPr>
          <p:spPr>
            <a:xfrm flipH="1">
              <a:off x="5701211" y="1296985"/>
              <a:ext cx="775064" cy="99393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3"/>
          <a:stretch>
            <a:fillRect/>
          </a:stretch>
        </p:blipFill>
        <p:spPr>
          <a:xfrm>
            <a:off x="0" y="3834328"/>
            <a:ext cx="3352800" cy="3023672"/>
          </a:xfrm>
          <a:prstGeom prst="rect">
            <a:avLst/>
          </a:prstGeom>
        </p:spPr>
      </p:pic>
    </p:spTree>
    <p:extLst>
      <p:ext uri="{BB962C8B-B14F-4D97-AF65-F5344CB8AC3E}">
        <p14:creationId xmlns:p14="http://schemas.microsoft.com/office/powerpoint/2010/main" val="689077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675" y="24855"/>
            <a:ext cx="8229600" cy="1143000"/>
          </a:xfrm>
        </p:spPr>
        <p:txBody>
          <a:bodyPr/>
          <a:lstStyle/>
          <a:p>
            <a:pPr algn="ctr"/>
            <a:r>
              <a:rPr lang="en-US" dirty="0">
                <a:latin typeface="+mn-lt"/>
                <a:cs typeface="Adobe Devanagari" panose="02040503050201020203" pitchFamily="18" charset="0"/>
              </a:rPr>
              <a:t>CARM Stakeholders</a:t>
            </a:r>
          </a:p>
        </p:txBody>
      </p:sp>
      <p:sp>
        <p:nvSpPr>
          <p:cNvPr id="3" name="Content Placeholder 2"/>
          <p:cNvSpPr>
            <a:spLocks noGrp="1"/>
          </p:cNvSpPr>
          <p:nvPr>
            <p:ph idx="1"/>
          </p:nvPr>
        </p:nvSpPr>
        <p:spPr>
          <a:xfrm>
            <a:off x="212777" y="1112128"/>
            <a:ext cx="4740223" cy="4112452"/>
          </a:xfrm>
        </p:spPr>
        <p:txBody>
          <a:bodyPr>
            <a:normAutofit fontScale="77500" lnSpcReduction="20000"/>
          </a:bodyPr>
          <a:lstStyle/>
          <a:p>
            <a:r>
              <a:rPr lang="en-US" sz="2800" dirty="0">
                <a:cs typeface="Adobe Devanagari" panose="02040503050201020203" pitchFamily="18" charset="0"/>
              </a:rPr>
              <a:t>Crow Valley Livestock Cooperative (4 Ranchers)</a:t>
            </a:r>
          </a:p>
          <a:p>
            <a:r>
              <a:rPr lang="en-US" sz="2800" dirty="0">
                <a:cs typeface="Adobe Devanagari" panose="02040503050201020203" pitchFamily="18" charset="0"/>
              </a:rPr>
              <a:t>Bird Conservancy of the Rockies</a:t>
            </a:r>
          </a:p>
          <a:p>
            <a:r>
              <a:rPr lang="en-US" sz="2800" dirty="0">
                <a:cs typeface="Adobe Devanagari" panose="02040503050201020203" pitchFamily="18" charset="0"/>
              </a:rPr>
              <a:t>Environmental Defense Fund</a:t>
            </a:r>
          </a:p>
          <a:p>
            <a:r>
              <a:rPr lang="en-US" sz="2800" dirty="0">
                <a:cs typeface="Adobe Devanagari" panose="02040503050201020203" pitchFamily="18" charset="0"/>
              </a:rPr>
              <a:t>The Nature Conservancy</a:t>
            </a:r>
          </a:p>
          <a:p>
            <a:r>
              <a:rPr lang="en-US" sz="2800" dirty="0">
                <a:cs typeface="Adobe Devanagari" panose="02040503050201020203" pitchFamily="18" charset="0"/>
              </a:rPr>
              <a:t>Colorado State Land Board</a:t>
            </a:r>
          </a:p>
          <a:p>
            <a:r>
              <a:rPr lang="en-US" sz="2800" dirty="0">
                <a:cs typeface="Adobe Devanagari" panose="02040503050201020203" pitchFamily="18" charset="0"/>
              </a:rPr>
              <a:t>USDA Forest Service</a:t>
            </a:r>
          </a:p>
          <a:p>
            <a:r>
              <a:rPr lang="en-US" sz="2800" dirty="0">
                <a:cs typeface="Adobe Devanagari" panose="02040503050201020203" pitchFamily="18" charset="0"/>
              </a:rPr>
              <a:t>USDA Natural Resources Conservation Service</a:t>
            </a:r>
          </a:p>
          <a:p>
            <a:r>
              <a:rPr lang="en-US" sz="2800" dirty="0">
                <a:cs typeface="Adobe Devanagari" panose="02040503050201020203" pitchFamily="18" charset="0"/>
              </a:rPr>
              <a:t>Colorado State University Extension</a:t>
            </a:r>
          </a:p>
          <a:p>
            <a:endParaRPr lang="en-US" sz="2800" b="1" dirty="0">
              <a:cs typeface="Adobe Devanagari" panose="02040503050201020203" pitchFamily="18" charset="0"/>
            </a:endParaRPr>
          </a:p>
          <a:p>
            <a:pPr marL="0" indent="0">
              <a:buNone/>
            </a:pPr>
            <a:r>
              <a:rPr lang="en-US" b="1" dirty="0">
                <a:cs typeface="Adobe Devanagari" panose="02040503050201020203" pitchFamily="18" charset="0"/>
              </a:rPr>
              <a:t>Research Collaborators:</a:t>
            </a:r>
          </a:p>
          <a:p>
            <a:pPr marL="0" indent="0">
              <a:buNone/>
            </a:pPr>
            <a:endParaRPr lang="en-US" dirty="0">
              <a:cs typeface="Adobe Devanagari" panose="02040503050201020203" pitchFamily="18" charset="0"/>
            </a:endParaRPr>
          </a:p>
          <a:p>
            <a:endParaRPr lang="en-US" dirty="0">
              <a:cs typeface="Adobe Devanagari" panose="02040503050201020203" pitchFamily="18" charset="0"/>
            </a:endParaRPr>
          </a:p>
        </p:txBody>
      </p:sp>
      <p:sp>
        <p:nvSpPr>
          <p:cNvPr id="4" name="Content Placeholder 2"/>
          <p:cNvSpPr txBox="1">
            <a:spLocks/>
          </p:cNvSpPr>
          <p:nvPr/>
        </p:nvSpPr>
        <p:spPr>
          <a:xfrm>
            <a:off x="4125516" y="9769756"/>
            <a:ext cx="1558389" cy="995981"/>
          </a:xfrm>
          <a:prstGeom prst="rect">
            <a:avLst/>
          </a:prstGeom>
        </p:spPr>
        <p:txBody>
          <a:bodyPr vert="horz" lIns="17145" tIns="8573" rIns="17145" bIns="8573" rtlCol="0">
            <a:normAutofit/>
          </a:bodyPr>
          <a:lst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lgn="ctr">
              <a:buNone/>
            </a:pPr>
            <a:r>
              <a:rPr lang="en-US" sz="1575" dirty="0">
                <a:cs typeface="Adobe Devanagari" panose="02040503050201020203" pitchFamily="18" charset="0"/>
              </a:rPr>
              <a:t>Research Collaborators</a:t>
            </a:r>
          </a:p>
          <a:p>
            <a:pPr marL="0" indent="0">
              <a:buNone/>
            </a:pPr>
            <a:endParaRPr lang="en-US" sz="1575" dirty="0">
              <a:cs typeface="Adobe Devanagari" panose="02040503050201020203" pitchFamily="18" charset="0"/>
            </a:endParaRPr>
          </a:p>
          <a:p>
            <a:endParaRPr lang="en-US" sz="1575" dirty="0">
              <a:cs typeface="Adobe Devanagari" panose="02040503050201020203" pitchFamily="18" charset="0"/>
            </a:endParaRPr>
          </a:p>
          <a:p>
            <a:endParaRPr lang="en-US" sz="1575" dirty="0">
              <a:cs typeface="Adobe Devanagari" panose="02040503050201020203" pitchFamily="18" charset="0"/>
            </a:endParaRPr>
          </a:p>
        </p:txBody>
      </p:sp>
      <p:pic>
        <p:nvPicPr>
          <p:cNvPr id="2052" name="Picture 4" descr="Image result for Colorado State university Warner College vecto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627960" y="4585304"/>
            <a:ext cx="132504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Texas A&amp;M University Vecto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41282" y="5801222"/>
            <a:ext cx="1030201" cy="84431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University of Wyoming Vecto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85301" y="5317488"/>
            <a:ext cx="1472985" cy="38896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UC Davis Vecto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975053" y="5274408"/>
            <a:ext cx="1328515" cy="51679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USDA ARS Logo"/>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359882" y="5868339"/>
            <a:ext cx="2848144" cy="9061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155911" y="5885400"/>
            <a:ext cx="3006563" cy="760139"/>
          </a:xfrm>
          <a:prstGeom prst="rect">
            <a:avLst/>
          </a:prstGeom>
        </p:spPr>
      </p:pic>
      <p:pic>
        <p:nvPicPr>
          <p:cNvPr id="14" name="Picture 7">
            <a:extLst>
              <a:ext uri="{FF2B5EF4-FFF2-40B4-BE49-F238E27FC236}">
                <a16:creationId xmlns:a16="http://schemas.microsoft.com/office/drawing/2014/main" id="{1A3D7BAF-B6A9-4D74-957E-61DF5B57EA9D}"/>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419531" y="1040789"/>
            <a:ext cx="3250744" cy="243933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a:extLst>
              <a:ext uri="{FF2B5EF4-FFF2-40B4-BE49-F238E27FC236}">
                <a16:creationId xmlns:a16="http://schemas.microsoft.com/office/drawing/2014/main" id="{ADCCDD97-46A7-41D1-A602-6840C4958284}"/>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419531" y="3607194"/>
            <a:ext cx="3250744" cy="20783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3293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172200" y="139006"/>
            <a:ext cx="2971800" cy="6486926"/>
            <a:chOff x="5277191" y="371074"/>
            <a:chExt cx="3295788" cy="6486926"/>
          </a:xfrm>
        </p:grpSpPr>
        <p:pic>
          <p:nvPicPr>
            <p:cNvPr id="3" name="Picture 2" descr="C:\Documents and Settings\Greg\Desktop\El Uno 2010 Photos\Loni Beyer\DSCN0047.JP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5000" contrast="-11000"/>
                      </a14:imgEffect>
                    </a14:imgLayer>
                  </a14:imgProps>
                </a:ext>
                <a:ext uri="{28A0092B-C50C-407E-A947-70E740481C1C}">
                  <a14:useLocalDpi xmlns:a14="http://schemas.microsoft.com/office/drawing/2010/main"/>
                </a:ext>
              </a:extLst>
            </a:blip>
            <a:srcRect/>
            <a:stretch/>
          </p:blipFill>
          <p:spPr bwMode="auto">
            <a:xfrm>
              <a:off x="5277191" y="371074"/>
              <a:ext cx="3295787" cy="2226983"/>
            </a:xfrm>
            <a:prstGeom prst="rect">
              <a:avLst/>
            </a:prstGeom>
            <a:ln>
              <a:solidFill>
                <a:schemeClr val="tx1"/>
              </a:solidFill>
            </a:ln>
            <a:effectLst>
              <a:outerShdw blurRad="292100" dist="139700" dir="2700000" algn="tl" rotWithShape="0">
                <a:srgbClr val="333333">
                  <a:alpha val="65000"/>
                </a:srgbClr>
              </a:outerShdw>
            </a:effectLst>
          </p:spPr>
        </p:pic>
        <p:pic>
          <p:nvPicPr>
            <p:cNvPr id="4" name="Picture 2" descr="C:\Users\Arvind.Panjabi\Pictures\Sonora-Janos Nov. 2012\IMG_375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77192" y="2467429"/>
              <a:ext cx="3295787" cy="2162627"/>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277191" y="4630057"/>
              <a:ext cx="3295787" cy="2227943"/>
            </a:xfrm>
            <a:prstGeom prst="rect">
              <a:avLst/>
            </a:prstGeom>
            <a:ln>
              <a:solidFill>
                <a:schemeClr val="tx1"/>
              </a:solidFill>
            </a:ln>
            <a:effectLst>
              <a:outerShdw blurRad="292100" dist="139700" dir="2700000" algn="tl" rotWithShape="0">
                <a:srgbClr val="333333">
                  <a:alpha val="65000"/>
                </a:srgbClr>
              </a:outerShdw>
            </a:effectLst>
          </p:spPr>
        </p:pic>
      </p:grpSp>
      <p:sp>
        <p:nvSpPr>
          <p:cNvPr id="10" name="TextBox 9"/>
          <p:cNvSpPr txBox="1"/>
          <p:nvPr/>
        </p:nvSpPr>
        <p:spPr>
          <a:xfrm>
            <a:off x="152400" y="228600"/>
            <a:ext cx="6229858" cy="6801862"/>
          </a:xfrm>
          <a:prstGeom prst="rect">
            <a:avLst/>
          </a:prstGeom>
          <a:noFill/>
        </p:spPr>
        <p:txBody>
          <a:bodyPr wrap="square" rtlCol="0">
            <a:spAutoFit/>
          </a:bodyPr>
          <a:lstStyle/>
          <a:p>
            <a:r>
              <a:rPr lang="en-US" sz="2800" b="1" dirty="0"/>
              <a:t>Bird Conservancy of the Rockies</a:t>
            </a:r>
          </a:p>
          <a:p>
            <a:endParaRPr lang="en-US" sz="2400" dirty="0"/>
          </a:p>
          <a:p>
            <a:r>
              <a:rPr lang="en-US" sz="2400" dirty="0"/>
              <a:t>Our mission is to conserve birds and their habitats through an integrated  approach of science, education and land stewardship.</a:t>
            </a:r>
          </a:p>
          <a:p>
            <a:endParaRPr lang="en-US" sz="2400" dirty="0"/>
          </a:p>
          <a:p>
            <a:r>
              <a:rPr lang="en-US" sz="2400" dirty="0"/>
              <a:t>We work in 16 US western states, Canada and Mexico for full annual life cycle approach to </a:t>
            </a:r>
          </a:p>
          <a:p>
            <a:r>
              <a:rPr lang="en-US" sz="2400" dirty="0"/>
              <a:t>bird conservation, and have </a:t>
            </a:r>
            <a:r>
              <a:rPr lang="en-US" sz="2400" b="1" dirty="0"/>
              <a:t>12 Private Lands Wildlife Biologists </a:t>
            </a:r>
            <a:r>
              <a:rPr lang="en-US" sz="2400" dirty="0"/>
              <a:t>working with farmers and ranchers in USDA: Natural Resource Conservation Service offices.</a:t>
            </a:r>
          </a:p>
          <a:p>
            <a:endParaRPr lang="en-US" sz="2400" dirty="0"/>
          </a:p>
          <a:p>
            <a:r>
              <a:rPr lang="en-US" sz="2400" dirty="0"/>
              <a:t>Most birds use private lands as it encompasses 70% of the landscape; the CARM model can advance bird conservation. </a:t>
            </a:r>
          </a:p>
          <a:p>
            <a:endParaRPr lang="en-US" sz="2400" dirty="0"/>
          </a:p>
          <a:p>
            <a:r>
              <a:rPr lang="en-US" sz="2400" dirty="0"/>
              <a:t> </a:t>
            </a:r>
            <a:endParaRPr lang="en-US" sz="2400" dirty="0">
              <a:solidFill>
                <a:schemeClr val="bg2">
                  <a:lumMod val="25000"/>
                </a:schemeClr>
              </a:solidFill>
            </a:endParaRPr>
          </a:p>
        </p:txBody>
      </p:sp>
    </p:spTree>
    <p:extLst>
      <p:ext uri="{BB962C8B-B14F-4D97-AF65-F5344CB8AC3E}">
        <p14:creationId xmlns:p14="http://schemas.microsoft.com/office/powerpoint/2010/main" val="26934208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CoR-Template-B">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5120D4B7A0824681AD25399708A29E" ma:contentTypeVersion="10" ma:contentTypeDescription="Create a new document." ma:contentTypeScope="" ma:versionID="2e5006deda6e727cbf9f7fe047fe5594">
  <xsd:schema xmlns:xsd="http://www.w3.org/2001/XMLSchema" xmlns:xs="http://www.w3.org/2001/XMLSchema" xmlns:p="http://schemas.microsoft.com/office/2006/metadata/properties" xmlns:ns2="179a7c45-484a-49ef-ab54-a8ef32cb4ed3" targetNamespace="http://schemas.microsoft.com/office/2006/metadata/properties" ma:root="true" ma:fieldsID="54b67a9990be41569d33b409a41fc637" ns2:_="">
    <xsd:import namespace="179a7c45-484a-49ef-ab54-a8ef32cb4ed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9a7c45-484a-49ef-ab54-a8ef32cb4e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42332BA-BBCA-4F9F-A5A9-BD2A4D96E674}"/>
</file>

<file path=customXml/itemProps2.xml><?xml version="1.0" encoding="utf-8"?>
<ds:datastoreItem xmlns:ds="http://schemas.openxmlformats.org/officeDocument/2006/customXml" ds:itemID="{34D561DF-00B8-48AF-9447-6150835736C4}"/>
</file>

<file path=customXml/itemProps3.xml><?xml version="1.0" encoding="utf-8"?>
<ds:datastoreItem xmlns:ds="http://schemas.openxmlformats.org/officeDocument/2006/customXml" ds:itemID="{83843449-66A6-4AD6-8B36-A2309EBF4319}"/>
</file>

<file path=docProps/app.xml><?xml version="1.0" encoding="utf-8"?>
<Properties xmlns="http://schemas.openxmlformats.org/officeDocument/2006/extended-properties" xmlns:vt="http://schemas.openxmlformats.org/officeDocument/2006/docPropsVTypes">
  <Template/>
  <TotalTime>10162</TotalTime>
  <Words>2032</Words>
  <Application>Microsoft Office PowerPoint</Application>
  <PresentationFormat>On-screen Show (4:3)</PresentationFormat>
  <Paragraphs>230</Paragraphs>
  <Slides>28</Slides>
  <Notes>24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28</vt:i4>
      </vt:variant>
    </vt:vector>
  </HeadingPairs>
  <TitlesOfParts>
    <vt:vector size="34" baseType="lpstr">
      <vt:lpstr>Arial</vt:lpstr>
      <vt:lpstr>Calibri</vt:lpstr>
      <vt:lpstr>Garamond</vt:lpstr>
      <vt:lpstr>Wingdings</vt:lpstr>
      <vt:lpstr>Office Theme</vt:lpstr>
      <vt:lpstr>BCoR-Template-B</vt:lpstr>
      <vt:lpstr>Collaborative Adaptive Rangeland Management (CARM)</vt:lpstr>
      <vt:lpstr>Lack of stakeholder involvement in the scientific process</vt:lpstr>
      <vt:lpstr>Disconnect between manager experience and scientific evidence</vt:lpstr>
      <vt:lpstr>PowerPoint Presentation</vt:lpstr>
      <vt:lpstr>PowerPoint Presentation</vt:lpstr>
      <vt:lpstr>Collaborative Adaptive Management</vt:lpstr>
      <vt:lpstr>PowerPoint Presentation</vt:lpstr>
      <vt:lpstr>CARM Stakeholders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Balancing production and conservation outcomes in semi‐arid rangelands with collaborative adaptive management</dc:title>
  <dc:creator>Emily Kachergis</dc:creator>
  <cp:lastModifiedBy>Augustine, David - ARS</cp:lastModifiedBy>
  <cp:revision>364</cp:revision>
  <dcterms:created xsi:type="dcterms:W3CDTF">2013-04-01T13:12:19Z</dcterms:created>
  <dcterms:modified xsi:type="dcterms:W3CDTF">2020-03-11T21:26:31Z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0x010100935120D4B7A0824681AD25399708A29E</vt:lpwstr>
  </property>
</Properties>
</file>