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5.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2.xml" ContentType="application/vnd.openxmlformats-officedocument.presentationml.slide+xml"/>
  <Override PartName="/ppt/slides/slide8.xml" ContentType="application/vnd.openxmlformats-officedocument.presentationml.slide+xml"/>
  <Override PartName="/ppt/slides/slide3.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4.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6.xml" ContentType="application/vnd.openxmlformats-officedocument.presentationml.slide+xml"/>
  <Override PartName="/ppt/slides/slide1.xml" ContentType="application/vnd.openxmlformats-officedocument.presentationml.slide+xml"/>
  <Override PartName="/ppt/slides/slide15.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8"/>
  </p:notesMasterIdLst>
  <p:sldIdLst>
    <p:sldId id="256" r:id="rId2"/>
    <p:sldId id="291" r:id="rId3"/>
    <p:sldId id="261" r:id="rId4"/>
    <p:sldId id="275" r:id="rId5"/>
    <p:sldId id="257" r:id="rId6"/>
    <p:sldId id="258" r:id="rId7"/>
    <p:sldId id="290" r:id="rId8"/>
    <p:sldId id="270" r:id="rId9"/>
    <p:sldId id="271" r:id="rId10"/>
    <p:sldId id="294" r:id="rId11"/>
    <p:sldId id="292" r:id="rId12"/>
    <p:sldId id="262" r:id="rId13"/>
    <p:sldId id="272" r:id="rId14"/>
    <p:sldId id="273" r:id="rId15"/>
    <p:sldId id="295" r:id="rId16"/>
    <p:sldId id="293"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66"/>
    <a:srgbClr val="008080"/>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44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41538F4-276F-4342-BB3B-7C3AF6C85837}" type="datetimeFigureOut">
              <a:rPr lang="en-US" smtClean="0"/>
              <a:t>3/5/2020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ABD836-3256-4890-B42C-F6CE6B27F251}" type="slidenum">
              <a:rPr lang="en-US" smtClean="0"/>
              <a:t>‹#›</a:t>
            </a:fld>
            <a:endParaRPr lang="en-US"/>
          </a:p>
        </p:txBody>
      </p:sp>
    </p:spTree>
    <p:extLst>
      <p:ext uri="{BB962C8B-B14F-4D97-AF65-F5344CB8AC3E}">
        <p14:creationId xmlns:p14="http://schemas.microsoft.com/office/powerpoint/2010/main" val="3558215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2400" kern="1200" dirty="0">
                <a:solidFill>
                  <a:schemeClr val="tx1"/>
                </a:solidFill>
                <a:effectLst/>
                <a:latin typeface="+mn-lt"/>
                <a:ea typeface="+mn-ea"/>
                <a:cs typeface="+mn-cs"/>
              </a:rPr>
              <a:t>The Dolores River Restoration partnership is an umbrella partnership of many different public and private entities. Initially it was formed by TNC, Southwest Conservation Corps, and Tamarisk Coalition (now RiversEdge west). The partnership has gone through many different phases of governance and various subcommittees, but has maintained a core group. Currently, SCC and REW coordinate most frequently with the BLM to implement shared goals from the partnership. We have a pretty diverse set of funding sources including CWCB, state of Utah’s Watershed restoration Initiative, the BLM, some donation money and private foundations. </a:t>
            </a:r>
          </a:p>
        </p:txBody>
      </p:sp>
      <p:sp>
        <p:nvSpPr>
          <p:cNvPr id="4" name="Slide Number Placeholder 3"/>
          <p:cNvSpPr>
            <a:spLocks noGrp="1"/>
          </p:cNvSpPr>
          <p:nvPr>
            <p:ph type="sldNum" sz="quarter" idx="10"/>
          </p:nvPr>
        </p:nvSpPr>
        <p:spPr/>
        <p:txBody>
          <a:bodyPr/>
          <a:lstStyle/>
          <a:p>
            <a:fld id="{7D8DA299-C482-674C-9FFA-93AC4480EF79}" type="slidenum">
              <a:rPr lang="en-US" smtClean="0"/>
              <a:t>2</a:t>
            </a:fld>
            <a:endParaRPr lang="en-US"/>
          </a:p>
        </p:txBody>
      </p:sp>
    </p:spTree>
    <p:extLst>
      <p:ext uri="{BB962C8B-B14F-4D97-AF65-F5344CB8AC3E}">
        <p14:creationId xmlns:p14="http://schemas.microsoft.com/office/powerpoint/2010/main" val="1954784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754" rtl="0" eaLnBrk="1" fontAlgn="auto" latinLnBrk="0" hangingPunct="1">
              <a:lnSpc>
                <a:spcPct val="100000"/>
              </a:lnSpc>
              <a:spcBef>
                <a:spcPts val="0"/>
              </a:spcBef>
              <a:spcAft>
                <a:spcPts val="0"/>
              </a:spcAft>
              <a:buClrTx/>
              <a:buSzTx/>
              <a:buFontTx/>
              <a:buNone/>
              <a:tabLst/>
              <a:defRPr/>
            </a:pPr>
            <a:r>
              <a:rPr lang="en-US" sz="2400" kern="1200" dirty="0">
                <a:solidFill>
                  <a:schemeClr val="tx1"/>
                </a:solidFill>
                <a:effectLst/>
                <a:latin typeface="+mn-lt"/>
                <a:ea typeface="+mn-ea"/>
                <a:cs typeface="+mn-cs"/>
              </a:rPr>
              <a:t>The DRRP was first founded on a shared concern about the spread of tamarisk throughout the basin, and has made real tangible change. Since you folks live here, have likely noticed the difference made by the partnership since 2009.</a:t>
            </a:r>
          </a:p>
          <a:p>
            <a:endParaRPr lang="en-US" dirty="0"/>
          </a:p>
        </p:txBody>
      </p:sp>
      <p:sp>
        <p:nvSpPr>
          <p:cNvPr id="4" name="Slide Number Placeholder 3"/>
          <p:cNvSpPr>
            <a:spLocks noGrp="1"/>
          </p:cNvSpPr>
          <p:nvPr>
            <p:ph type="sldNum" sz="quarter" idx="10"/>
          </p:nvPr>
        </p:nvSpPr>
        <p:spPr/>
        <p:txBody>
          <a:bodyPr/>
          <a:lstStyle/>
          <a:p>
            <a:fld id="{7D8DA299-C482-674C-9FFA-93AC4480EF79}"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954784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partnership has developed a handful of guiding documents over the years in order to guide the work and goals. If anyone is interested in perusing these I can direct you to them online. We need to develop a new strategic and implementation plan as well for the next five years that prioritizes sites, and we will use input from partners and rely heavily on monitoring data.</a:t>
            </a:r>
          </a:p>
        </p:txBody>
      </p:sp>
      <p:sp>
        <p:nvSpPr>
          <p:cNvPr id="4" name="Slide Number Placeholder 3"/>
          <p:cNvSpPr>
            <a:spLocks noGrp="1"/>
          </p:cNvSpPr>
          <p:nvPr>
            <p:ph type="sldNum" sz="quarter" idx="5"/>
          </p:nvPr>
        </p:nvSpPr>
        <p:spPr/>
        <p:txBody>
          <a:bodyPr/>
          <a:lstStyle/>
          <a:p>
            <a:fld id="{DED6E9C1-989E-44F3-8E94-78D49A6E9F0B}" type="slidenum">
              <a:rPr lang="en-US" smtClean="0"/>
              <a:t>10</a:t>
            </a:fld>
            <a:endParaRPr lang="en-US"/>
          </a:p>
        </p:txBody>
      </p:sp>
    </p:spTree>
    <p:extLst>
      <p:ext uri="{BB962C8B-B14F-4D97-AF65-F5344CB8AC3E}">
        <p14:creationId xmlns:p14="http://schemas.microsoft.com/office/powerpoint/2010/main" val="571074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partnership has developed a handful of guiding documents over the years in order to guide the work and goals. If anyone is interested in perusing these I can direct you to them online. We need to develop a new strategic and implementation plan as well for the next five years that prioritizes sites, and we will use input from partners and rely heavily on monitoring data.</a:t>
            </a:r>
          </a:p>
        </p:txBody>
      </p:sp>
      <p:sp>
        <p:nvSpPr>
          <p:cNvPr id="4" name="Slide Number Placeholder 3"/>
          <p:cNvSpPr>
            <a:spLocks noGrp="1"/>
          </p:cNvSpPr>
          <p:nvPr>
            <p:ph type="sldNum" sz="quarter" idx="5"/>
          </p:nvPr>
        </p:nvSpPr>
        <p:spPr/>
        <p:txBody>
          <a:bodyPr/>
          <a:lstStyle/>
          <a:p>
            <a:fld id="{DED6E9C1-989E-44F3-8E94-78D49A6E9F0B}" type="slidenum">
              <a:rPr lang="en-US" smtClean="0"/>
              <a:t>11</a:t>
            </a:fld>
            <a:endParaRPr lang="en-US"/>
          </a:p>
        </p:txBody>
      </p:sp>
    </p:spTree>
    <p:extLst>
      <p:ext uri="{BB962C8B-B14F-4D97-AF65-F5344CB8AC3E}">
        <p14:creationId xmlns:p14="http://schemas.microsoft.com/office/powerpoint/2010/main" val="958898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pictures – other events </a:t>
            </a:r>
          </a:p>
          <a:p>
            <a:endParaRPr lang="en-US" dirty="0"/>
          </a:p>
        </p:txBody>
      </p:sp>
      <p:sp>
        <p:nvSpPr>
          <p:cNvPr id="4" name="Slide Number Placeholder 3"/>
          <p:cNvSpPr>
            <a:spLocks noGrp="1"/>
          </p:cNvSpPr>
          <p:nvPr>
            <p:ph type="sldNum" sz="quarter" idx="5"/>
          </p:nvPr>
        </p:nvSpPr>
        <p:spPr/>
        <p:txBody>
          <a:bodyPr/>
          <a:lstStyle/>
          <a:p>
            <a:fld id="{DED6E9C1-989E-44F3-8E94-78D49A6E9F0B}" type="slidenum">
              <a:rPr lang="en-US" smtClean="0"/>
              <a:t>16</a:t>
            </a:fld>
            <a:endParaRPr lang="en-US"/>
          </a:p>
        </p:txBody>
      </p:sp>
    </p:spTree>
    <p:extLst>
      <p:ext uri="{BB962C8B-B14F-4D97-AF65-F5344CB8AC3E}">
        <p14:creationId xmlns:p14="http://schemas.microsoft.com/office/powerpoint/2010/main" val="2268756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BA82F-86BF-4E31-83B2-8B893946A154}"/>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E4111D6-DC5B-4C5A-B90D-CB86A17712D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5093CCE-0281-406E-B14F-B59A1F35AB9B}"/>
              </a:ext>
            </a:extLst>
          </p:cNvPr>
          <p:cNvSpPr>
            <a:spLocks noGrp="1"/>
          </p:cNvSpPr>
          <p:nvPr>
            <p:ph type="dt" sz="half" idx="10"/>
          </p:nvPr>
        </p:nvSpPr>
        <p:spPr/>
        <p:txBody>
          <a:bodyPr/>
          <a:lstStyle/>
          <a:p>
            <a:fld id="{F537082C-0114-4B8C-B7C1-9D73B43C1594}" type="datetimeFigureOut">
              <a:rPr lang="en-US" smtClean="0"/>
              <a:t>3/5/2020</a:t>
            </a:fld>
            <a:endParaRPr lang="en-US"/>
          </a:p>
        </p:txBody>
      </p:sp>
      <p:sp>
        <p:nvSpPr>
          <p:cNvPr id="5" name="Footer Placeholder 4">
            <a:extLst>
              <a:ext uri="{FF2B5EF4-FFF2-40B4-BE49-F238E27FC236}">
                <a16:creationId xmlns:a16="http://schemas.microsoft.com/office/drawing/2014/main" id="{D0187CAD-F11B-421E-AF70-885FE94731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5048E7-3201-42AB-9C19-41E712D205DE}"/>
              </a:ext>
            </a:extLst>
          </p:cNvPr>
          <p:cNvSpPr>
            <a:spLocks noGrp="1"/>
          </p:cNvSpPr>
          <p:nvPr>
            <p:ph type="sldNum" sz="quarter" idx="12"/>
          </p:nvPr>
        </p:nvSpPr>
        <p:spPr/>
        <p:txBody>
          <a:bodyPr/>
          <a:lstStyle/>
          <a:p>
            <a:fld id="{38B0F546-23A2-492B-85F1-176A8FB65598}" type="slidenum">
              <a:rPr lang="en-US" smtClean="0"/>
              <a:t>‹#›</a:t>
            </a:fld>
            <a:endParaRPr lang="en-US"/>
          </a:p>
        </p:txBody>
      </p:sp>
    </p:spTree>
    <p:extLst>
      <p:ext uri="{BB962C8B-B14F-4D97-AF65-F5344CB8AC3E}">
        <p14:creationId xmlns:p14="http://schemas.microsoft.com/office/powerpoint/2010/main" val="4279890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20B97-426E-4A2A-B60A-1B08555BABD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3F4A5A-3822-4558-852F-432D9CB4017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6C4CC2-C51D-4C97-A968-A1FCAD7EE997}"/>
              </a:ext>
            </a:extLst>
          </p:cNvPr>
          <p:cNvSpPr>
            <a:spLocks noGrp="1"/>
          </p:cNvSpPr>
          <p:nvPr>
            <p:ph type="dt" sz="half" idx="10"/>
          </p:nvPr>
        </p:nvSpPr>
        <p:spPr/>
        <p:txBody>
          <a:bodyPr/>
          <a:lstStyle/>
          <a:p>
            <a:fld id="{F537082C-0114-4B8C-B7C1-9D73B43C1594}" type="datetimeFigureOut">
              <a:rPr lang="en-US" smtClean="0"/>
              <a:t>3/5/2020</a:t>
            </a:fld>
            <a:endParaRPr lang="en-US"/>
          </a:p>
        </p:txBody>
      </p:sp>
      <p:sp>
        <p:nvSpPr>
          <p:cNvPr id="5" name="Footer Placeholder 4">
            <a:extLst>
              <a:ext uri="{FF2B5EF4-FFF2-40B4-BE49-F238E27FC236}">
                <a16:creationId xmlns:a16="http://schemas.microsoft.com/office/drawing/2014/main" id="{EF9B5C6B-C311-4CF5-8164-E1494B1CA0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1A3D31-F0E0-4C3D-9E08-D5BC1CD6BDCA}"/>
              </a:ext>
            </a:extLst>
          </p:cNvPr>
          <p:cNvSpPr>
            <a:spLocks noGrp="1"/>
          </p:cNvSpPr>
          <p:nvPr>
            <p:ph type="sldNum" sz="quarter" idx="12"/>
          </p:nvPr>
        </p:nvSpPr>
        <p:spPr/>
        <p:txBody>
          <a:bodyPr/>
          <a:lstStyle/>
          <a:p>
            <a:fld id="{38B0F546-23A2-492B-85F1-176A8FB65598}" type="slidenum">
              <a:rPr lang="en-US" smtClean="0"/>
              <a:t>‹#›</a:t>
            </a:fld>
            <a:endParaRPr lang="en-US"/>
          </a:p>
        </p:txBody>
      </p:sp>
    </p:spTree>
    <p:extLst>
      <p:ext uri="{BB962C8B-B14F-4D97-AF65-F5344CB8AC3E}">
        <p14:creationId xmlns:p14="http://schemas.microsoft.com/office/powerpoint/2010/main" val="3885427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FBD20B-6FF8-4EBE-84EA-F5C5EBC36A21}"/>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EB2DCA-F45C-46CD-A40F-A27900A0CCD4}"/>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057FA-11C0-432E-B44C-CDE31DB6D396}"/>
              </a:ext>
            </a:extLst>
          </p:cNvPr>
          <p:cNvSpPr>
            <a:spLocks noGrp="1"/>
          </p:cNvSpPr>
          <p:nvPr>
            <p:ph type="dt" sz="half" idx="10"/>
          </p:nvPr>
        </p:nvSpPr>
        <p:spPr/>
        <p:txBody>
          <a:bodyPr/>
          <a:lstStyle/>
          <a:p>
            <a:fld id="{F537082C-0114-4B8C-B7C1-9D73B43C1594}" type="datetimeFigureOut">
              <a:rPr lang="en-US" smtClean="0"/>
              <a:t>3/5/2020</a:t>
            </a:fld>
            <a:endParaRPr lang="en-US"/>
          </a:p>
        </p:txBody>
      </p:sp>
      <p:sp>
        <p:nvSpPr>
          <p:cNvPr id="5" name="Footer Placeholder 4">
            <a:extLst>
              <a:ext uri="{FF2B5EF4-FFF2-40B4-BE49-F238E27FC236}">
                <a16:creationId xmlns:a16="http://schemas.microsoft.com/office/drawing/2014/main" id="{CE9999C2-F77F-47CB-9CD0-46F987947F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1104A3-86F5-41C9-9164-27693EE8D95D}"/>
              </a:ext>
            </a:extLst>
          </p:cNvPr>
          <p:cNvSpPr>
            <a:spLocks noGrp="1"/>
          </p:cNvSpPr>
          <p:nvPr>
            <p:ph type="sldNum" sz="quarter" idx="12"/>
          </p:nvPr>
        </p:nvSpPr>
        <p:spPr/>
        <p:txBody>
          <a:bodyPr/>
          <a:lstStyle/>
          <a:p>
            <a:fld id="{38B0F546-23A2-492B-85F1-176A8FB65598}" type="slidenum">
              <a:rPr lang="en-US" smtClean="0"/>
              <a:t>‹#›</a:t>
            </a:fld>
            <a:endParaRPr lang="en-US"/>
          </a:p>
        </p:txBody>
      </p:sp>
    </p:spTree>
    <p:extLst>
      <p:ext uri="{BB962C8B-B14F-4D97-AF65-F5344CB8AC3E}">
        <p14:creationId xmlns:p14="http://schemas.microsoft.com/office/powerpoint/2010/main" val="725869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675EB-7C44-4795-8536-CAFF023166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036839-6B1B-4D82-B14A-B62AEDE8257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2BA23A-ABBD-4EE1-93B8-A296AE17306C}"/>
              </a:ext>
            </a:extLst>
          </p:cNvPr>
          <p:cNvSpPr>
            <a:spLocks noGrp="1"/>
          </p:cNvSpPr>
          <p:nvPr>
            <p:ph type="dt" sz="half" idx="10"/>
          </p:nvPr>
        </p:nvSpPr>
        <p:spPr/>
        <p:txBody>
          <a:bodyPr/>
          <a:lstStyle/>
          <a:p>
            <a:fld id="{F537082C-0114-4B8C-B7C1-9D73B43C1594}" type="datetimeFigureOut">
              <a:rPr lang="en-US" smtClean="0"/>
              <a:t>3/5/2020</a:t>
            </a:fld>
            <a:endParaRPr lang="en-US"/>
          </a:p>
        </p:txBody>
      </p:sp>
      <p:sp>
        <p:nvSpPr>
          <p:cNvPr id="5" name="Footer Placeholder 4">
            <a:extLst>
              <a:ext uri="{FF2B5EF4-FFF2-40B4-BE49-F238E27FC236}">
                <a16:creationId xmlns:a16="http://schemas.microsoft.com/office/drawing/2014/main" id="{3917F8A6-327B-4EE3-96FA-B5A4F72C18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7503DF-76D9-4252-95E4-974EB5AC41AB}"/>
              </a:ext>
            </a:extLst>
          </p:cNvPr>
          <p:cNvSpPr>
            <a:spLocks noGrp="1"/>
          </p:cNvSpPr>
          <p:nvPr>
            <p:ph type="sldNum" sz="quarter" idx="12"/>
          </p:nvPr>
        </p:nvSpPr>
        <p:spPr/>
        <p:txBody>
          <a:bodyPr/>
          <a:lstStyle/>
          <a:p>
            <a:fld id="{38B0F546-23A2-492B-85F1-176A8FB65598}" type="slidenum">
              <a:rPr lang="en-US" smtClean="0"/>
              <a:t>‹#›</a:t>
            </a:fld>
            <a:endParaRPr lang="en-US"/>
          </a:p>
        </p:txBody>
      </p:sp>
    </p:spTree>
    <p:extLst>
      <p:ext uri="{BB962C8B-B14F-4D97-AF65-F5344CB8AC3E}">
        <p14:creationId xmlns:p14="http://schemas.microsoft.com/office/powerpoint/2010/main" val="397080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7C874-D218-4D88-A31B-70DF40A6FA8A}"/>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13685B5-42F5-409E-89A2-39B5A30CCCA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B50C0C-5371-4306-9A76-56AD17CE5F72}"/>
              </a:ext>
            </a:extLst>
          </p:cNvPr>
          <p:cNvSpPr>
            <a:spLocks noGrp="1"/>
          </p:cNvSpPr>
          <p:nvPr>
            <p:ph type="dt" sz="half" idx="10"/>
          </p:nvPr>
        </p:nvSpPr>
        <p:spPr/>
        <p:txBody>
          <a:bodyPr/>
          <a:lstStyle/>
          <a:p>
            <a:fld id="{F537082C-0114-4B8C-B7C1-9D73B43C1594}" type="datetimeFigureOut">
              <a:rPr lang="en-US" smtClean="0"/>
              <a:t>3/5/2020</a:t>
            </a:fld>
            <a:endParaRPr lang="en-US"/>
          </a:p>
        </p:txBody>
      </p:sp>
      <p:sp>
        <p:nvSpPr>
          <p:cNvPr id="5" name="Footer Placeholder 4">
            <a:extLst>
              <a:ext uri="{FF2B5EF4-FFF2-40B4-BE49-F238E27FC236}">
                <a16:creationId xmlns:a16="http://schemas.microsoft.com/office/drawing/2014/main" id="{D91D45BF-5791-4542-B621-B6D42DA254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6580BA-4F6A-40EC-AFE8-8C8D56E128C1}"/>
              </a:ext>
            </a:extLst>
          </p:cNvPr>
          <p:cNvSpPr>
            <a:spLocks noGrp="1"/>
          </p:cNvSpPr>
          <p:nvPr>
            <p:ph type="sldNum" sz="quarter" idx="12"/>
          </p:nvPr>
        </p:nvSpPr>
        <p:spPr/>
        <p:txBody>
          <a:bodyPr/>
          <a:lstStyle/>
          <a:p>
            <a:fld id="{38B0F546-23A2-492B-85F1-176A8FB65598}" type="slidenum">
              <a:rPr lang="en-US" smtClean="0"/>
              <a:t>‹#›</a:t>
            </a:fld>
            <a:endParaRPr lang="en-US"/>
          </a:p>
        </p:txBody>
      </p:sp>
    </p:spTree>
    <p:extLst>
      <p:ext uri="{BB962C8B-B14F-4D97-AF65-F5344CB8AC3E}">
        <p14:creationId xmlns:p14="http://schemas.microsoft.com/office/powerpoint/2010/main" val="231364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A6193-9F29-4B49-B0C9-EF7A01C286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7DAB70-EE2B-44D2-9256-346F9B359336}"/>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3700CD-FF97-4753-8682-6EED2897C9EB}"/>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15B27E-FF42-4813-BEAF-340D9EF0D3F5}"/>
              </a:ext>
            </a:extLst>
          </p:cNvPr>
          <p:cNvSpPr>
            <a:spLocks noGrp="1"/>
          </p:cNvSpPr>
          <p:nvPr>
            <p:ph type="dt" sz="half" idx="10"/>
          </p:nvPr>
        </p:nvSpPr>
        <p:spPr/>
        <p:txBody>
          <a:bodyPr/>
          <a:lstStyle/>
          <a:p>
            <a:fld id="{F537082C-0114-4B8C-B7C1-9D73B43C1594}" type="datetimeFigureOut">
              <a:rPr lang="en-US" smtClean="0"/>
              <a:t>3/5/2020</a:t>
            </a:fld>
            <a:endParaRPr lang="en-US"/>
          </a:p>
        </p:txBody>
      </p:sp>
      <p:sp>
        <p:nvSpPr>
          <p:cNvPr id="6" name="Footer Placeholder 5">
            <a:extLst>
              <a:ext uri="{FF2B5EF4-FFF2-40B4-BE49-F238E27FC236}">
                <a16:creationId xmlns:a16="http://schemas.microsoft.com/office/drawing/2014/main" id="{41F964D0-5DF5-4B36-8AF9-9481F7A5DE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5265C0-1083-4F6E-905E-EF4C499248E1}"/>
              </a:ext>
            </a:extLst>
          </p:cNvPr>
          <p:cNvSpPr>
            <a:spLocks noGrp="1"/>
          </p:cNvSpPr>
          <p:nvPr>
            <p:ph type="sldNum" sz="quarter" idx="12"/>
          </p:nvPr>
        </p:nvSpPr>
        <p:spPr/>
        <p:txBody>
          <a:bodyPr/>
          <a:lstStyle/>
          <a:p>
            <a:fld id="{38B0F546-23A2-492B-85F1-176A8FB65598}" type="slidenum">
              <a:rPr lang="en-US" smtClean="0"/>
              <a:t>‹#›</a:t>
            </a:fld>
            <a:endParaRPr lang="en-US"/>
          </a:p>
        </p:txBody>
      </p:sp>
    </p:spTree>
    <p:extLst>
      <p:ext uri="{BB962C8B-B14F-4D97-AF65-F5344CB8AC3E}">
        <p14:creationId xmlns:p14="http://schemas.microsoft.com/office/powerpoint/2010/main" val="332214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58A0B-FB23-48D8-A76C-0B0317031E69}"/>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D10E18-A404-4119-8402-4BDA9F8BC32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7EE95D6B-9FA0-446E-ACEE-1AEB8C5F690B}"/>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46E3C63-CE81-444B-A6D3-2490779898C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7FB2665C-BF45-4E41-BBFB-798B0AADD5C0}"/>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39B050-1DDE-4BBB-8050-121E6C527785}"/>
              </a:ext>
            </a:extLst>
          </p:cNvPr>
          <p:cNvSpPr>
            <a:spLocks noGrp="1"/>
          </p:cNvSpPr>
          <p:nvPr>
            <p:ph type="dt" sz="half" idx="10"/>
          </p:nvPr>
        </p:nvSpPr>
        <p:spPr/>
        <p:txBody>
          <a:bodyPr/>
          <a:lstStyle/>
          <a:p>
            <a:fld id="{F537082C-0114-4B8C-B7C1-9D73B43C1594}" type="datetimeFigureOut">
              <a:rPr lang="en-US" smtClean="0"/>
              <a:t>3/5/2020</a:t>
            </a:fld>
            <a:endParaRPr lang="en-US"/>
          </a:p>
        </p:txBody>
      </p:sp>
      <p:sp>
        <p:nvSpPr>
          <p:cNvPr id="8" name="Footer Placeholder 7">
            <a:extLst>
              <a:ext uri="{FF2B5EF4-FFF2-40B4-BE49-F238E27FC236}">
                <a16:creationId xmlns:a16="http://schemas.microsoft.com/office/drawing/2014/main" id="{7F4FB5D5-6CF7-48E0-A387-7A2931D189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817100F-B7B4-4960-9A26-27F69C8D2FB0}"/>
              </a:ext>
            </a:extLst>
          </p:cNvPr>
          <p:cNvSpPr>
            <a:spLocks noGrp="1"/>
          </p:cNvSpPr>
          <p:nvPr>
            <p:ph type="sldNum" sz="quarter" idx="12"/>
          </p:nvPr>
        </p:nvSpPr>
        <p:spPr/>
        <p:txBody>
          <a:bodyPr/>
          <a:lstStyle/>
          <a:p>
            <a:fld id="{38B0F546-23A2-492B-85F1-176A8FB65598}" type="slidenum">
              <a:rPr lang="en-US" smtClean="0"/>
              <a:t>‹#›</a:t>
            </a:fld>
            <a:endParaRPr lang="en-US"/>
          </a:p>
        </p:txBody>
      </p:sp>
    </p:spTree>
    <p:extLst>
      <p:ext uri="{BB962C8B-B14F-4D97-AF65-F5344CB8AC3E}">
        <p14:creationId xmlns:p14="http://schemas.microsoft.com/office/powerpoint/2010/main" val="2786956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FABD1-8A54-4C46-881D-42789AED40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0BAD73D-BC9A-45F2-B004-350296833F4B}"/>
              </a:ext>
            </a:extLst>
          </p:cNvPr>
          <p:cNvSpPr>
            <a:spLocks noGrp="1"/>
          </p:cNvSpPr>
          <p:nvPr>
            <p:ph type="dt" sz="half" idx="10"/>
          </p:nvPr>
        </p:nvSpPr>
        <p:spPr/>
        <p:txBody>
          <a:bodyPr/>
          <a:lstStyle/>
          <a:p>
            <a:fld id="{F537082C-0114-4B8C-B7C1-9D73B43C1594}" type="datetimeFigureOut">
              <a:rPr lang="en-US" smtClean="0"/>
              <a:t>3/5/2020</a:t>
            </a:fld>
            <a:endParaRPr lang="en-US"/>
          </a:p>
        </p:txBody>
      </p:sp>
      <p:sp>
        <p:nvSpPr>
          <p:cNvPr id="4" name="Footer Placeholder 3">
            <a:extLst>
              <a:ext uri="{FF2B5EF4-FFF2-40B4-BE49-F238E27FC236}">
                <a16:creationId xmlns:a16="http://schemas.microsoft.com/office/drawing/2014/main" id="{FB943C6D-3672-43BC-9CD3-DA4F768007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B94246-1474-468C-96A3-8D70C07458D8}"/>
              </a:ext>
            </a:extLst>
          </p:cNvPr>
          <p:cNvSpPr>
            <a:spLocks noGrp="1"/>
          </p:cNvSpPr>
          <p:nvPr>
            <p:ph type="sldNum" sz="quarter" idx="12"/>
          </p:nvPr>
        </p:nvSpPr>
        <p:spPr/>
        <p:txBody>
          <a:bodyPr/>
          <a:lstStyle/>
          <a:p>
            <a:fld id="{38B0F546-23A2-492B-85F1-176A8FB65598}" type="slidenum">
              <a:rPr lang="en-US" smtClean="0"/>
              <a:t>‹#›</a:t>
            </a:fld>
            <a:endParaRPr lang="en-US"/>
          </a:p>
        </p:txBody>
      </p:sp>
    </p:spTree>
    <p:extLst>
      <p:ext uri="{BB962C8B-B14F-4D97-AF65-F5344CB8AC3E}">
        <p14:creationId xmlns:p14="http://schemas.microsoft.com/office/powerpoint/2010/main" val="4024451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8341FF-29F1-4ACD-ABA6-FC68121AD33C}"/>
              </a:ext>
            </a:extLst>
          </p:cNvPr>
          <p:cNvSpPr>
            <a:spLocks noGrp="1"/>
          </p:cNvSpPr>
          <p:nvPr>
            <p:ph type="dt" sz="half" idx="10"/>
          </p:nvPr>
        </p:nvSpPr>
        <p:spPr/>
        <p:txBody>
          <a:bodyPr/>
          <a:lstStyle/>
          <a:p>
            <a:fld id="{F537082C-0114-4B8C-B7C1-9D73B43C1594}" type="datetimeFigureOut">
              <a:rPr lang="en-US" smtClean="0"/>
              <a:t>3/5/2020</a:t>
            </a:fld>
            <a:endParaRPr lang="en-US"/>
          </a:p>
        </p:txBody>
      </p:sp>
      <p:sp>
        <p:nvSpPr>
          <p:cNvPr id="3" name="Footer Placeholder 2">
            <a:extLst>
              <a:ext uri="{FF2B5EF4-FFF2-40B4-BE49-F238E27FC236}">
                <a16:creationId xmlns:a16="http://schemas.microsoft.com/office/drawing/2014/main" id="{5D72D91A-383A-47CC-97A4-A1FFFF89B7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B193B0-41F7-4AF0-A7C9-5BE89041D1CC}"/>
              </a:ext>
            </a:extLst>
          </p:cNvPr>
          <p:cNvSpPr>
            <a:spLocks noGrp="1"/>
          </p:cNvSpPr>
          <p:nvPr>
            <p:ph type="sldNum" sz="quarter" idx="12"/>
          </p:nvPr>
        </p:nvSpPr>
        <p:spPr/>
        <p:txBody>
          <a:bodyPr/>
          <a:lstStyle/>
          <a:p>
            <a:fld id="{38B0F546-23A2-492B-85F1-176A8FB65598}" type="slidenum">
              <a:rPr lang="en-US" smtClean="0"/>
              <a:t>‹#›</a:t>
            </a:fld>
            <a:endParaRPr lang="en-US"/>
          </a:p>
        </p:txBody>
      </p:sp>
    </p:spTree>
    <p:extLst>
      <p:ext uri="{BB962C8B-B14F-4D97-AF65-F5344CB8AC3E}">
        <p14:creationId xmlns:p14="http://schemas.microsoft.com/office/powerpoint/2010/main" val="577813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1FF5B-B790-4BA1-AEA2-4CED75AD9CA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CEA8025-4241-4A27-89B4-9F463454CF61}"/>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EFF3AF1-7FD9-4D08-A0E8-44227E3BAF9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3E39093-4AE6-4E4A-9E19-BE258FD860E4}"/>
              </a:ext>
            </a:extLst>
          </p:cNvPr>
          <p:cNvSpPr>
            <a:spLocks noGrp="1"/>
          </p:cNvSpPr>
          <p:nvPr>
            <p:ph type="dt" sz="half" idx="10"/>
          </p:nvPr>
        </p:nvSpPr>
        <p:spPr/>
        <p:txBody>
          <a:bodyPr/>
          <a:lstStyle/>
          <a:p>
            <a:fld id="{F537082C-0114-4B8C-B7C1-9D73B43C1594}" type="datetimeFigureOut">
              <a:rPr lang="en-US" smtClean="0"/>
              <a:t>3/5/2020</a:t>
            </a:fld>
            <a:endParaRPr lang="en-US"/>
          </a:p>
        </p:txBody>
      </p:sp>
      <p:sp>
        <p:nvSpPr>
          <p:cNvPr id="6" name="Footer Placeholder 5">
            <a:extLst>
              <a:ext uri="{FF2B5EF4-FFF2-40B4-BE49-F238E27FC236}">
                <a16:creationId xmlns:a16="http://schemas.microsoft.com/office/drawing/2014/main" id="{6C9643D3-0F79-4D76-8345-A7039B599D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1C3B4F-35CD-401E-BA66-19D588141E61}"/>
              </a:ext>
            </a:extLst>
          </p:cNvPr>
          <p:cNvSpPr>
            <a:spLocks noGrp="1"/>
          </p:cNvSpPr>
          <p:nvPr>
            <p:ph type="sldNum" sz="quarter" idx="12"/>
          </p:nvPr>
        </p:nvSpPr>
        <p:spPr/>
        <p:txBody>
          <a:bodyPr/>
          <a:lstStyle/>
          <a:p>
            <a:fld id="{38B0F546-23A2-492B-85F1-176A8FB65598}" type="slidenum">
              <a:rPr lang="en-US" smtClean="0"/>
              <a:t>‹#›</a:t>
            </a:fld>
            <a:endParaRPr lang="en-US"/>
          </a:p>
        </p:txBody>
      </p:sp>
    </p:spTree>
    <p:extLst>
      <p:ext uri="{BB962C8B-B14F-4D97-AF65-F5344CB8AC3E}">
        <p14:creationId xmlns:p14="http://schemas.microsoft.com/office/powerpoint/2010/main" val="763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10982-D836-41FD-8F06-1EED2D44DDA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8E5DEDC-1706-45E2-92AC-97B204E29C12}"/>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17FFF3D-8B45-45D6-8CDA-45BCC98943B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D7FF3AF8-CFDE-4050-8193-4A3FABB6E666}"/>
              </a:ext>
            </a:extLst>
          </p:cNvPr>
          <p:cNvSpPr>
            <a:spLocks noGrp="1"/>
          </p:cNvSpPr>
          <p:nvPr>
            <p:ph type="dt" sz="half" idx="10"/>
          </p:nvPr>
        </p:nvSpPr>
        <p:spPr/>
        <p:txBody>
          <a:bodyPr/>
          <a:lstStyle/>
          <a:p>
            <a:fld id="{F537082C-0114-4B8C-B7C1-9D73B43C1594}" type="datetimeFigureOut">
              <a:rPr lang="en-US" smtClean="0"/>
              <a:t>3/5/2020</a:t>
            </a:fld>
            <a:endParaRPr lang="en-US"/>
          </a:p>
        </p:txBody>
      </p:sp>
      <p:sp>
        <p:nvSpPr>
          <p:cNvPr id="6" name="Footer Placeholder 5">
            <a:extLst>
              <a:ext uri="{FF2B5EF4-FFF2-40B4-BE49-F238E27FC236}">
                <a16:creationId xmlns:a16="http://schemas.microsoft.com/office/drawing/2014/main" id="{B12B96D9-7D55-4FE4-B01F-9EBA6F35AC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A1CAAD-C996-44ED-9BC8-51101E04F186}"/>
              </a:ext>
            </a:extLst>
          </p:cNvPr>
          <p:cNvSpPr>
            <a:spLocks noGrp="1"/>
          </p:cNvSpPr>
          <p:nvPr>
            <p:ph type="sldNum" sz="quarter" idx="12"/>
          </p:nvPr>
        </p:nvSpPr>
        <p:spPr/>
        <p:txBody>
          <a:bodyPr/>
          <a:lstStyle/>
          <a:p>
            <a:fld id="{38B0F546-23A2-492B-85F1-176A8FB65598}" type="slidenum">
              <a:rPr lang="en-US" smtClean="0"/>
              <a:t>‹#›</a:t>
            </a:fld>
            <a:endParaRPr lang="en-US"/>
          </a:p>
        </p:txBody>
      </p:sp>
    </p:spTree>
    <p:extLst>
      <p:ext uri="{BB962C8B-B14F-4D97-AF65-F5344CB8AC3E}">
        <p14:creationId xmlns:p14="http://schemas.microsoft.com/office/powerpoint/2010/main" val="3923207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45C4F9-437B-4859-B9DA-8C449A2046FD}"/>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1A255E-1403-45CB-9385-4C543547E1C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028636-DD29-44A7-B233-9B2B2423C67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537082C-0114-4B8C-B7C1-9D73B43C1594}" type="datetimeFigureOut">
              <a:rPr lang="en-US" smtClean="0"/>
              <a:t>3/5/2020</a:t>
            </a:fld>
            <a:endParaRPr lang="en-US"/>
          </a:p>
        </p:txBody>
      </p:sp>
      <p:sp>
        <p:nvSpPr>
          <p:cNvPr id="5" name="Footer Placeholder 4">
            <a:extLst>
              <a:ext uri="{FF2B5EF4-FFF2-40B4-BE49-F238E27FC236}">
                <a16:creationId xmlns:a16="http://schemas.microsoft.com/office/drawing/2014/main" id="{B91B390E-A9F0-4F7C-B45F-96DA0B3006C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5554F0C-A0B0-4FF6-8C67-B67E55E89AD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8B0F546-23A2-492B-85F1-176A8FB65598}" type="slidenum">
              <a:rPr lang="en-US" smtClean="0"/>
              <a:t>‹#›</a:t>
            </a:fld>
            <a:endParaRPr lang="en-US"/>
          </a:p>
        </p:txBody>
      </p:sp>
    </p:spTree>
    <p:extLst>
      <p:ext uri="{BB962C8B-B14F-4D97-AF65-F5344CB8AC3E}">
        <p14:creationId xmlns:p14="http://schemas.microsoft.com/office/powerpoint/2010/main" val="15672139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jpeg"/><Relationship Id="rId7" Type="http://schemas.openxmlformats.org/officeDocument/2006/relationships/image" Target="../media/image28.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25.jpeg"/><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58AC63-F7B3-4794-960A-E0C742C124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784746"/>
            <a:ext cx="9234948" cy="6133660"/>
          </a:xfrm>
          <a:prstGeom prst="rect">
            <a:avLst/>
          </a:prstGeom>
        </p:spPr>
      </p:pic>
      <p:pic>
        <p:nvPicPr>
          <p:cNvPr id="11" name="Picture 10">
            <a:extLst>
              <a:ext uri="{FF2B5EF4-FFF2-40B4-BE49-F238E27FC236}">
                <a16:creationId xmlns:a16="http://schemas.microsoft.com/office/drawing/2014/main" id="{BF50259C-9242-41C9-8473-05B0B9F1CC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8400" y="609600"/>
            <a:ext cx="6031827" cy="2561488"/>
          </a:xfrm>
          <a:prstGeom prst="rect">
            <a:avLst/>
          </a:prstGeom>
        </p:spPr>
      </p:pic>
      <p:pic>
        <p:nvPicPr>
          <p:cNvPr id="13" name="Picture 12">
            <a:extLst>
              <a:ext uri="{FF2B5EF4-FFF2-40B4-BE49-F238E27FC236}">
                <a16:creationId xmlns:a16="http://schemas.microsoft.com/office/drawing/2014/main" id="{3F60D5C9-2307-48BF-877A-606C6748D1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381000"/>
            <a:ext cx="5695383" cy="2206782"/>
          </a:xfrm>
          <a:prstGeom prst="rect">
            <a:avLst/>
          </a:prstGeom>
        </p:spPr>
      </p:pic>
      <p:sp>
        <p:nvSpPr>
          <p:cNvPr id="15" name="Rectangle 14">
            <a:extLst>
              <a:ext uri="{FF2B5EF4-FFF2-40B4-BE49-F238E27FC236}">
                <a16:creationId xmlns:a16="http://schemas.microsoft.com/office/drawing/2014/main" id="{BD486B78-60BF-4A5E-8C87-658E200F0412}"/>
              </a:ext>
            </a:extLst>
          </p:cNvPr>
          <p:cNvSpPr/>
          <p:nvPr/>
        </p:nvSpPr>
        <p:spPr>
          <a:xfrm>
            <a:off x="0" y="6457950"/>
            <a:ext cx="6467475" cy="400050"/>
          </a:xfrm>
          <a:prstGeom prst="rect">
            <a:avLst/>
          </a:prstGeom>
          <a:solidFill>
            <a:srgbClr val="507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Narrow" panose="020B0606020202030204" pitchFamily="34" charset="0"/>
            </a:endParaRPr>
          </a:p>
        </p:txBody>
      </p:sp>
      <p:sp>
        <p:nvSpPr>
          <p:cNvPr id="16" name="Rectangle 15">
            <a:extLst>
              <a:ext uri="{FF2B5EF4-FFF2-40B4-BE49-F238E27FC236}">
                <a16:creationId xmlns:a16="http://schemas.microsoft.com/office/drawing/2014/main" id="{0C1C5C8D-6006-44AC-B946-FF1D9795B7C9}"/>
              </a:ext>
            </a:extLst>
          </p:cNvPr>
          <p:cNvSpPr/>
          <p:nvPr/>
        </p:nvSpPr>
        <p:spPr>
          <a:xfrm>
            <a:off x="6467475" y="6457950"/>
            <a:ext cx="2676525" cy="400050"/>
          </a:xfrm>
          <a:prstGeom prst="rect">
            <a:avLst/>
          </a:prstGeom>
          <a:solidFill>
            <a:srgbClr val="C37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714933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3733800"/>
            <a:ext cx="8686800" cy="3223511"/>
          </a:xfrm>
          <a:prstGeom prst="rect">
            <a:avLst/>
          </a:prstGeom>
          <a:noFill/>
        </p:spPr>
        <p:txBody>
          <a:bodyPr wrap="square" rtlCol="0">
            <a:spAutoFit/>
          </a:bodyPr>
          <a:lstStyle/>
          <a:p>
            <a:endParaRPr lang="en-US" sz="2000" dirty="0">
              <a:latin typeface="Arial Narrow" panose="020B0606020202030204" pitchFamily="34" charset="0"/>
            </a:endParaRPr>
          </a:p>
          <a:p>
            <a:r>
              <a:rPr lang="en-US" sz="2000" b="1" dirty="0">
                <a:latin typeface="Arial Narrow" panose="020B0606020202030204" pitchFamily="34" charset="0"/>
              </a:rPr>
              <a:t>DRRP Monitoring and Maintenance Plan (2014): </a:t>
            </a:r>
          </a:p>
          <a:p>
            <a:pPr marL="285750" indent="-285750">
              <a:buFont typeface="Arial" panose="020B0604020202020204" pitchFamily="34" charset="0"/>
              <a:buChar char="•"/>
            </a:pPr>
            <a:r>
              <a:rPr lang="en-US" sz="2000" dirty="0">
                <a:latin typeface="Arial Narrow" panose="020B0606020202030204" pitchFamily="34" charset="0"/>
              </a:rPr>
              <a:t>Follow-up to the 2010 action plan, outlines long-term strategies to protect the partnership’s collective investments in the Dolores River riparian corridor. </a:t>
            </a:r>
          </a:p>
          <a:p>
            <a:endParaRPr lang="en-US" sz="2000" dirty="0">
              <a:latin typeface="Arial Narrow" panose="020B0606020202030204" pitchFamily="34" charset="0"/>
            </a:endParaRPr>
          </a:p>
          <a:p>
            <a:r>
              <a:rPr lang="en-US" sz="2000" b="1" dirty="0">
                <a:latin typeface="Arial Narrow" panose="020B0606020202030204" pitchFamily="34" charset="0"/>
              </a:rPr>
              <a:t>Geodatabase: </a:t>
            </a:r>
          </a:p>
          <a:p>
            <a:pPr marL="285750" indent="-285750">
              <a:buFont typeface="Arial" panose="020B0604020202020204" pitchFamily="34" charset="0"/>
              <a:buChar char="•"/>
            </a:pPr>
            <a:r>
              <a:rPr lang="en-US" sz="2000" dirty="0">
                <a:latin typeface="Arial Narrow" panose="020B0606020202030204" pitchFamily="34" charset="0"/>
              </a:rPr>
              <a:t>One system for compiling monitoring data where all entries are consistent, quantifiable, and easily accessible. </a:t>
            </a:r>
          </a:p>
          <a:p>
            <a:pPr marL="342910" indent="-342910">
              <a:buFont typeface="Arial" panose="020B0604020202020204" pitchFamily="34" charset="0"/>
              <a:buChar char="•"/>
            </a:pPr>
            <a:endParaRPr lang="en-US" sz="1547" dirty="0">
              <a:latin typeface="Georgia" panose="02040502050405020303" pitchFamily="18" charset="0"/>
            </a:endParaRPr>
          </a:p>
          <a:p>
            <a:pPr algn="ctr"/>
            <a:endParaRPr lang="en-US" sz="2800" dirty="0"/>
          </a:p>
        </p:txBody>
      </p:sp>
      <p:pic>
        <p:nvPicPr>
          <p:cNvPr id="4" name="Picture 3">
            <a:extLst>
              <a:ext uri="{FF2B5EF4-FFF2-40B4-BE49-F238E27FC236}">
                <a16:creationId xmlns:a16="http://schemas.microsoft.com/office/drawing/2014/main" id="{1EAF1290-9D3D-428B-B60C-21CE94733B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12667"/>
            <a:ext cx="2895600" cy="2171700"/>
          </a:xfrm>
          <a:prstGeom prst="rect">
            <a:avLst/>
          </a:prstGeom>
        </p:spPr>
      </p:pic>
      <p:sp>
        <p:nvSpPr>
          <p:cNvPr id="5" name="Rectangle 4">
            <a:extLst>
              <a:ext uri="{FF2B5EF4-FFF2-40B4-BE49-F238E27FC236}">
                <a16:creationId xmlns:a16="http://schemas.microsoft.com/office/drawing/2014/main" id="{83F51EA6-5AFB-4F74-AE18-A58DFB68F642}"/>
              </a:ext>
            </a:extLst>
          </p:cNvPr>
          <p:cNvSpPr/>
          <p:nvPr/>
        </p:nvSpPr>
        <p:spPr>
          <a:xfrm>
            <a:off x="228600" y="152400"/>
            <a:ext cx="6324600" cy="3877985"/>
          </a:xfrm>
          <a:prstGeom prst="rect">
            <a:avLst/>
          </a:prstGeom>
        </p:spPr>
        <p:txBody>
          <a:bodyPr wrap="square">
            <a:spAutoFit/>
          </a:bodyPr>
          <a:lstStyle/>
          <a:p>
            <a:r>
              <a:rPr lang="en-US" sz="3200" b="1" dirty="0">
                <a:solidFill>
                  <a:srgbClr val="006666"/>
                </a:solidFill>
                <a:latin typeface="Arial Narrow" panose="020B0606020202030204" pitchFamily="34" charset="0"/>
              </a:rPr>
              <a:t>Key Partnership Resources  </a:t>
            </a:r>
          </a:p>
          <a:p>
            <a:endParaRPr lang="en-US" b="1" u="sng" dirty="0">
              <a:latin typeface="Arial Narrow" panose="020B0606020202030204" pitchFamily="34" charset="0"/>
            </a:endParaRPr>
          </a:p>
          <a:p>
            <a:r>
              <a:rPr lang="en-US" sz="2000" b="1" dirty="0">
                <a:latin typeface="Arial Narrow" panose="020B0606020202030204" pitchFamily="34" charset="0"/>
              </a:rPr>
              <a:t>Dolores River Riparian Action Plan (2010): </a:t>
            </a:r>
          </a:p>
          <a:p>
            <a:pPr marL="285750" indent="-285750">
              <a:buFont typeface="Arial" panose="020B0604020202020204" pitchFamily="34" charset="0"/>
              <a:buChar char="•"/>
            </a:pPr>
            <a:r>
              <a:rPr lang="en-US" sz="2000" dirty="0">
                <a:latin typeface="Arial Narrow" panose="020B0606020202030204" pitchFamily="34" charset="0"/>
              </a:rPr>
              <a:t>A stakeholder-designed plan that guided the partnership through its formative years and is still relevant today. </a:t>
            </a:r>
          </a:p>
          <a:p>
            <a:endParaRPr lang="en-US" dirty="0">
              <a:latin typeface="Arial Narrow" panose="020B0606020202030204" pitchFamily="34" charset="0"/>
            </a:endParaRPr>
          </a:p>
          <a:p>
            <a:pPr marL="285750" indent="-285750">
              <a:buFont typeface="Arial" panose="020B0604020202020204" pitchFamily="34" charset="0"/>
              <a:buChar char="•"/>
            </a:pPr>
            <a:r>
              <a:rPr lang="en-US" sz="2000" dirty="0">
                <a:latin typeface="Arial Narrow" panose="020B0606020202030204" pitchFamily="34" charset="0"/>
              </a:rPr>
              <a:t>Provides a framework that includes the partnership’s shared vision, goals, and criterion for prioritizing restoration work.</a:t>
            </a:r>
          </a:p>
          <a:p>
            <a:endParaRPr lang="en-US" dirty="0">
              <a:latin typeface="Arial Narrow" panose="020B0606020202030204" pitchFamily="34" charset="0"/>
            </a:endParaRPr>
          </a:p>
          <a:p>
            <a:pPr marL="285750" indent="-285750">
              <a:buFont typeface="Arial" panose="020B0604020202020204" pitchFamily="34" charset="0"/>
              <a:buChar char="•"/>
            </a:pPr>
            <a:r>
              <a:rPr lang="en-US" sz="2000" dirty="0">
                <a:latin typeface="Arial Narrow" panose="020B0606020202030204" pitchFamily="34" charset="0"/>
              </a:rPr>
              <a:t>Initiated an increased level of collaboration and communication to enhance information transfer, adaptive management, and likelihood of large scale, meaningful success. </a:t>
            </a:r>
          </a:p>
        </p:txBody>
      </p:sp>
      <p:sp>
        <p:nvSpPr>
          <p:cNvPr id="6" name="Rectangle 5">
            <a:extLst>
              <a:ext uri="{FF2B5EF4-FFF2-40B4-BE49-F238E27FC236}">
                <a16:creationId xmlns:a16="http://schemas.microsoft.com/office/drawing/2014/main" id="{4775BE0A-DE84-4F1D-83E0-5047554484FA}"/>
              </a:ext>
            </a:extLst>
          </p:cNvPr>
          <p:cNvSpPr/>
          <p:nvPr/>
        </p:nvSpPr>
        <p:spPr>
          <a:xfrm>
            <a:off x="0" y="6457950"/>
            <a:ext cx="6467475" cy="400050"/>
          </a:xfrm>
          <a:prstGeom prst="rect">
            <a:avLst/>
          </a:prstGeom>
          <a:solidFill>
            <a:srgbClr val="507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Narrow" panose="020B0606020202030204" pitchFamily="34" charset="0"/>
            </a:endParaRPr>
          </a:p>
        </p:txBody>
      </p:sp>
      <p:sp>
        <p:nvSpPr>
          <p:cNvPr id="7" name="Rectangle 6">
            <a:extLst>
              <a:ext uri="{FF2B5EF4-FFF2-40B4-BE49-F238E27FC236}">
                <a16:creationId xmlns:a16="http://schemas.microsoft.com/office/drawing/2014/main" id="{AEDF8049-9BF0-4D79-8DA2-BA58D41A0CE1}"/>
              </a:ext>
            </a:extLst>
          </p:cNvPr>
          <p:cNvSpPr/>
          <p:nvPr/>
        </p:nvSpPr>
        <p:spPr>
          <a:xfrm>
            <a:off x="6467475" y="6457950"/>
            <a:ext cx="2676525" cy="400050"/>
          </a:xfrm>
          <a:prstGeom prst="rect">
            <a:avLst/>
          </a:prstGeom>
          <a:solidFill>
            <a:srgbClr val="C37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57493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8545" y="-228600"/>
            <a:ext cx="8182055" cy="6709081"/>
          </a:xfrm>
          <a:prstGeom prst="rect">
            <a:avLst/>
          </a:prstGeom>
          <a:noFill/>
        </p:spPr>
        <p:txBody>
          <a:bodyPr wrap="square" rtlCol="0">
            <a:spAutoFit/>
          </a:bodyPr>
          <a:lstStyle/>
          <a:p>
            <a:endParaRPr lang="en-US" sz="2250" b="1" dirty="0">
              <a:solidFill>
                <a:srgbClr val="507B7A"/>
              </a:solidFill>
              <a:latin typeface="Open Sans"/>
            </a:endParaRPr>
          </a:p>
          <a:p>
            <a:r>
              <a:rPr lang="en-US" sz="3200" b="1" dirty="0">
                <a:solidFill>
                  <a:srgbClr val="507B7A"/>
                </a:solidFill>
                <a:latin typeface="Arial Narrow" panose="020B0606020202030204" pitchFamily="34" charset="0"/>
              </a:rPr>
              <a:t>Key Partnership Resources Continued…</a:t>
            </a:r>
          </a:p>
          <a:p>
            <a:endParaRPr lang="en-US" sz="1547" dirty="0">
              <a:latin typeface="Georgia" panose="02040502050405020303" pitchFamily="18" charset="0"/>
            </a:endParaRPr>
          </a:p>
          <a:p>
            <a:r>
              <a:rPr lang="en-US" sz="2000" b="1" dirty="0">
                <a:latin typeface="Arial Narrow" panose="020B0606020202030204" pitchFamily="34" charset="0"/>
              </a:rPr>
              <a:t>Memorandum of Understanding (2015):</a:t>
            </a:r>
            <a:r>
              <a:rPr lang="en-US" sz="2000" dirty="0">
                <a:latin typeface="Arial Narrow" panose="020B0606020202030204" pitchFamily="34" charset="0"/>
              </a:rPr>
              <a:t> </a:t>
            </a:r>
          </a:p>
          <a:p>
            <a:pPr marL="342910" indent="-342910">
              <a:buFont typeface="Arial" panose="020B0604020202020204" pitchFamily="34" charset="0"/>
              <a:buChar char="•"/>
            </a:pPr>
            <a:r>
              <a:rPr lang="en-US" sz="2000" dirty="0">
                <a:latin typeface="Arial Narrow" panose="020B0606020202030204" pitchFamily="34" charset="0"/>
              </a:rPr>
              <a:t>Affirmed roles and responsibilities, how partnership resources would be allocated &amp; decisions made </a:t>
            </a:r>
          </a:p>
          <a:p>
            <a:endParaRPr lang="en-US" sz="2000" dirty="0">
              <a:latin typeface="Arial Narrow" panose="020B0606020202030204" pitchFamily="34" charset="0"/>
            </a:endParaRPr>
          </a:p>
          <a:p>
            <a:pPr marL="342910" indent="-342910">
              <a:buFont typeface="Arial" panose="020B0604020202020204" pitchFamily="34" charset="0"/>
              <a:buChar char="•"/>
            </a:pPr>
            <a:r>
              <a:rPr lang="en-US" sz="2000" dirty="0">
                <a:latin typeface="Arial Narrow" panose="020B0606020202030204" pitchFamily="34" charset="0"/>
              </a:rPr>
              <a:t>30 signatories </a:t>
            </a:r>
          </a:p>
          <a:p>
            <a:endParaRPr lang="en-US" sz="2000" b="1" dirty="0">
              <a:latin typeface="Arial Narrow" panose="020B0606020202030204" pitchFamily="34" charset="0"/>
            </a:endParaRPr>
          </a:p>
          <a:p>
            <a:r>
              <a:rPr lang="en-US" sz="2000" b="1" dirty="0">
                <a:latin typeface="Arial Narrow" panose="020B0606020202030204" pitchFamily="34" charset="0"/>
              </a:rPr>
              <a:t>DRRP Transition Plan (2015): </a:t>
            </a:r>
          </a:p>
          <a:p>
            <a:pPr marL="285750" indent="-285750">
              <a:buFont typeface="Arial" panose="020B0604020202020204" pitchFamily="34" charset="0"/>
              <a:buChar char="•"/>
            </a:pPr>
            <a:r>
              <a:rPr lang="en-US" sz="2000" dirty="0">
                <a:latin typeface="Arial Narrow" panose="020B0606020202030204" pitchFamily="34" charset="0"/>
              </a:rPr>
              <a:t>Guides the partnership in protecting investments made, transitioning into monitoring and maintenance, and in achieving long-term vision </a:t>
            </a:r>
          </a:p>
          <a:p>
            <a:endParaRPr lang="en-US" sz="2000" dirty="0">
              <a:latin typeface="Arial Narrow" panose="020B0606020202030204" pitchFamily="34" charset="0"/>
            </a:endParaRPr>
          </a:p>
          <a:p>
            <a:pPr marL="285750" indent="-285750">
              <a:buFont typeface="Arial" panose="020B0604020202020204" pitchFamily="34" charset="0"/>
              <a:buChar char="•"/>
            </a:pPr>
            <a:r>
              <a:rPr lang="en-US" sz="2000" dirty="0">
                <a:latin typeface="Arial Narrow" panose="020B0606020202030204" pitchFamily="34" charset="0"/>
              </a:rPr>
              <a:t>5 year plan – will continue to update and transition as the partnership evolves</a:t>
            </a:r>
          </a:p>
          <a:p>
            <a:endParaRPr lang="en-US" sz="2000" dirty="0">
              <a:latin typeface="Arial Narrow" panose="020B0606020202030204" pitchFamily="34" charset="0"/>
            </a:endParaRPr>
          </a:p>
          <a:p>
            <a:r>
              <a:rPr lang="en-US" sz="2000" b="1" dirty="0">
                <a:latin typeface="Arial Narrow" panose="020B0606020202030204" pitchFamily="34" charset="0"/>
              </a:rPr>
              <a:t>Annual Reports: </a:t>
            </a:r>
          </a:p>
          <a:p>
            <a:pPr marL="285750" indent="-285750">
              <a:buFont typeface="Arial" panose="020B0604020202020204" pitchFamily="34" charset="0"/>
              <a:buChar char="•"/>
            </a:pPr>
            <a:r>
              <a:rPr lang="en-US" sz="2000" dirty="0">
                <a:latin typeface="Arial Narrow" panose="020B0606020202030204" pitchFamily="34" charset="0"/>
              </a:rPr>
              <a:t>Summary of accomplishments </a:t>
            </a:r>
          </a:p>
          <a:p>
            <a:endParaRPr lang="en-US" sz="2000" dirty="0">
              <a:latin typeface="Arial Narrow" panose="020B0606020202030204" pitchFamily="34" charset="0"/>
            </a:endParaRPr>
          </a:p>
          <a:p>
            <a:pPr marL="285750" indent="-285750">
              <a:buFont typeface="Arial" panose="020B0604020202020204" pitchFamily="34" charset="0"/>
              <a:buChar char="•"/>
            </a:pPr>
            <a:r>
              <a:rPr lang="en-US" sz="2000" dirty="0">
                <a:latin typeface="Arial Narrow" panose="020B0606020202030204" pitchFamily="34" charset="0"/>
              </a:rPr>
              <a:t>Provides a meaningful way to celebrate partnership success </a:t>
            </a:r>
          </a:p>
          <a:p>
            <a:endParaRPr lang="en-US" sz="2000" dirty="0">
              <a:latin typeface="Arial Narrow" panose="020B0606020202030204" pitchFamily="34" charset="0"/>
            </a:endParaRPr>
          </a:p>
          <a:p>
            <a:pPr marL="285750" indent="-285750">
              <a:buFont typeface="Arial" panose="020B0604020202020204" pitchFamily="34" charset="0"/>
              <a:buChar char="•"/>
            </a:pPr>
            <a:r>
              <a:rPr lang="en-US" sz="2000" dirty="0">
                <a:latin typeface="Arial Narrow" panose="020B0606020202030204" pitchFamily="34" charset="0"/>
              </a:rPr>
              <a:t>Tangible resource for funders and stakeholders</a:t>
            </a:r>
          </a:p>
        </p:txBody>
      </p:sp>
      <p:sp>
        <p:nvSpPr>
          <p:cNvPr id="4" name="Rectangle 3">
            <a:extLst>
              <a:ext uri="{FF2B5EF4-FFF2-40B4-BE49-F238E27FC236}">
                <a16:creationId xmlns:a16="http://schemas.microsoft.com/office/drawing/2014/main" id="{1832CDCE-B949-4BF5-A8E5-CBFF2CC9205E}"/>
              </a:ext>
            </a:extLst>
          </p:cNvPr>
          <p:cNvSpPr/>
          <p:nvPr/>
        </p:nvSpPr>
        <p:spPr>
          <a:xfrm>
            <a:off x="0" y="6457950"/>
            <a:ext cx="6467475" cy="400050"/>
          </a:xfrm>
          <a:prstGeom prst="rect">
            <a:avLst/>
          </a:prstGeom>
          <a:solidFill>
            <a:srgbClr val="507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Narrow" panose="020B0606020202030204" pitchFamily="34" charset="0"/>
            </a:endParaRPr>
          </a:p>
        </p:txBody>
      </p:sp>
      <p:sp>
        <p:nvSpPr>
          <p:cNvPr id="5" name="Rectangle 4">
            <a:extLst>
              <a:ext uri="{FF2B5EF4-FFF2-40B4-BE49-F238E27FC236}">
                <a16:creationId xmlns:a16="http://schemas.microsoft.com/office/drawing/2014/main" id="{480A1305-3DE1-4DED-A6D0-D20D50BFD762}"/>
              </a:ext>
            </a:extLst>
          </p:cNvPr>
          <p:cNvSpPr/>
          <p:nvPr/>
        </p:nvSpPr>
        <p:spPr>
          <a:xfrm>
            <a:off x="6467475" y="6457950"/>
            <a:ext cx="2676525" cy="400050"/>
          </a:xfrm>
          <a:prstGeom prst="rect">
            <a:avLst/>
          </a:prstGeom>
          <a:solidFill>
            <a:srgbClr val="C37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9603198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228600"/>
            <a:ext cx="8839200" cy="2277547"/>
          </a:xfrm>
          <a:prstGeom prst="rect">
            <a:avLst/>
          </a:prstGeom>
          <a:noFill/>
        </p:spPr>
        <p:txBody>
          <a:bodyPr wrap="square" rtlCol="0">
            <a:spAutoFit/>
          </a:bodyPr>
          <a:lstStyle/>
          <a:p>
            <a:pPr algn="ctr"/>
            <a:r>
              <a:rPr lang="en-US" sz="3200" b="1" dirty="0">
                <a:solidFill>
                  <a:srgbClr val="006666"/>
                </a:solidFill>
                <a:latin typeface="Arial Narrow" panose="020B0606020202030204" pitchFamily="34" charset="0"/>
              </a:rPr>
              <a:t>MOU Signatories: </a:t>
            </a:r>
          </a:p>
          <a:p>
            <a:pPr algn="ctr"/>
            <a:endParaRPr lang="en-US" sz="2500" b="1" dirty="0">
              <a:solidFill>
                <a:srgbClr val="0070C0"/>
              </a:solidFill>
              <a:latin typeface="Calisto MT" panose="02040603050505030304" pitchFamily="18" charset="0"/>
            </a:endParaRPr>
          </a:p>
          <a:p>
            <a:pPr algn="ctr"/>
            <a:endParaRPr lang="en-US" sz="2500" b="1" dirty="0">
              <a:latin typeface="Calisto MT" panose="02040603050505030304" pitchFamily="18" charset="0"/>
            </a:endParaRPr>
          </a:p>
          <a:p>
            <a:pPr algn="ctr"/>
            <a:endParaRPr lang="en-US" sz="2800" b="1" dirty="0">
              <a:latin typeface="Calisto MT" panose="02040603050505030304" pitchFamily="18" charset="0"/>
            </a:endParaRPr>
          </a:p>
          <a:p>
            <a:endParaRPr lang="en-US" dirty="0">
              <a:latin typeface="Calisto MT" panose="02040603050505030304" pitchFamily="18" charset="0"/>
            </a:endParaRPr>
          </a:p>
          <a:p>
            <a:r>
              <a:rPr lang="en-US" sz="1400" dirty="0"/>
              <a:t>				</a:t>
            </a:r>
          </a:p>
        </p:txBody>
      </p:sp>
      <p:sp>
        <p:nvSpPr>
          <p:cNvPr id="5" name="TextBox 4"/>
          <p:cNvSpPr txBox="1"/>
          <p:nvPr/>
        </p:nvSpPr>
        <p:spPr>
          <a:xfrm>
            <a:off x="153572" y="1066800"/>
            <a:ext cx="8839200" cy="5597173"/>
          </a:xfrm>
          <a:prstGeom prst="rect">
            <a:avLst/>
          </a:prstGeom>
          <a:noFill/>
        </p:spPr>
        <p:txBody>
          <a:bodyPr wrap="square" numCol="2" rtlCol="0">
            <a:spAutoFit/>
          </a:bodyPr>
          <a:lstStyle/>
          <a:p>
            <a:pPr marL="285750" lvl="0" indent="-285750">
              <a:lnSpc>
                <a:spcPct val="120000"/>
              </a:lnSpc>
              <a:buFont typeface="Arial" panose="020B0604020202020204" pitchFamily="34" charset="0"/>
              <a:buChar char="•"/>
            </a:pPr>
            <a:r>
              <a:rPr lang="en-US" sz="2000" dirty="0">
                <a:latin typeface="Arial Narrow" panose="020B0606020202030204" pitchFamily="34" charset="0"/>
              </a:rPr>
              <a:t>Bureau of Land Management:            Tres Rios, Uncompahgre, Grand Junction, and Moab Field Offices</a:t>
            </a:r>
          </a:p>
          <a:p>
            <a:pPr marL="285750" lvl="0" indent="-285750">
              <a:lnSpc>
                <a:spcPct val="120000"/>
              </a:lnSpc>
              <a:buFont typeface="Arial" panose="020B0604020202020204" pitchFamily="34" charset="0"/>
              <a:buChar char="•"/>
            </a:pPr>
            <a:r>
              <a:rPr lang="en-US" sz="2000" dirty="0">
                <a:latin typeface="Arial Narrow" panose="020B0606020202030204" pitchFamily="34" charset="0"/>
              </a:rPr>
              <a:t>Bureau of Reclamation</a:t>
            </a:r>
          </a:p>
          <a:p>
            <a:pPr marL="285750" lvl="0" indent="-285750">
              <a:lnSpc>
                <a:spcPct val="120000"/>
              </a:lnSpc>
              <a:buFont typeface="Arial" panose="020B0604020202020204" pitchFamily="34" charset="0"/>
              <a:buChar char="•"/>
            </a:pPr>
            <a:r>
              <a:rPr lang="en-US" sz="2000" dirty="0">
                <a:latin typeface="Arial Narrow" panose="020B0606020202030204" pitchFamily="34" charset="0"/>
              </a:rPr>
              <a:t>Colorado Depart. of Transportation</a:t>
            </a:r>
          </a:p>
          <a:p>
            <a:pPr marL="285750" lvl="0" indent="-285750">
              <a:lnSpc>
                <a:spcPct val="120000"/>
              </a:lnSpc>
              <a:buFont typeface="Arial" panose="020B0604020202020204" pitchFamily="34" charset="0"/>
              <a:buChar char="•"/>
            </a:pPr>
            <a:r>
              <a:rPr lang="en-US" sz="2000" dirty="0">
                <a:latin typeface="Arial Narrow" panose="020B0606020202030204" pitchFamily="34" charset="0"/>
              </a:rPr>
              <a:t>Colorado Parks and Wildlife</a:t>
            </a:r>
          </a:p>
          <a:p>
            <a:pPr marL="285750" indent="-285750">
              <a:lnSpc>
                <a:spcPct val="120000"/>
              </a:lnSpc>
              <a:buFont typeface="Arial" panose="020B0604020202020204" pitchFamily="34" charset="0"/>
              <a:buChar char="•"/>
            </a:pPr>
            <a:r>
              <a:rPr lang="en-US" sz="2000" dirty="0">
                <a:latin typeface="Arial Narrow" panose="020B0606020202030204" pitchFamily="34" charset="0"/>
              </a:rPr>
              <a:t>Conservation Legacy’s Southwest Conservation Corps</a:t>
            </a:r>
          </a:p>
          <a:p>
            <a:pPr marL="285750" lvl="0" indent="-285750">
              <a:lnSpc>
                <a:spcPct val="120000"/>
              </a:lnSpc>
              <a:buFont typeface="Arial" panose="020B0604020202020204" pitchFamily="34" charset="0"/>
              <a:buChar char="•"/>
            </a:pPr>
            <a:r>
              <a:rPr lang="en-US" sz="2000" dirty="0">
                <a:latin typeface="Arial Narrow" panose="020B0606020202030204" pitchFamily="34" charset="0"/>
              </a:rPr>
              <a:t>Counties of Dolores, CO, San Miguel, CO, Montrose, CO,  Mesa, CO, and Grand, UT</a:t>
            </a:r>
          </a:p>
          <a:p>
            <a:pPr marL="285750" lvl="0" indent="-285750">
              <a:lnSpc>
                <a:spcPct val="120000"/>
              </a:lnSpc>
              <a:buFont typeface="Arial" panose="020B0604020202020204" pitchFamily="34" charset="0"/>
              <a:buChar char="•"/>
            </a:pPr>
            <a:r>
              <a:rPr lang="en-US" sz="2000" dirty="0">
                <a:latin typeface="Arial Narrow" panose="020B0606020202030204" pitchFamily="34" charset="0"/>
              </a:rPr>
              <a:t>Department of Energy </a:t>
            </a:r>
          </a:p>
          <a:p>
            <a:pPr marL="285750" lvl="0" indent="-285750">
              <a:lnSpc>
                <a:spcPct val="120000"/>
              </a:lnSpc>
              <a:buFont typeface="Arial" panose="020B0604020202020204" pitchFamily="34" charset="0"/>
              <a:buChar char="•"/>
            </a:pPr>
            <a:r>
              <a:rPr lang="en-US" sz="2000" dirty="0">
                <a:latin typeface="Arial Narrow" panose="020B0606020202030204" pitchFamily="34" charset="0"/>
              </a:rPr>
              <a:t>Dolores River Boating Advocates</a:t>
            </a:r>
          </a:p>
          <a:p>
            <a:pPr marL="285750" lvl="0" indent="-285750">
              <a:lnSpc>
                <a:spcPct val="120000"/>
              </a:lnSpc>
              <a:buFont typeface="Arial" panose="020B0604020202020204" pitchFamily="34" charset="0"/>
              <a:buChar char="•"/>
            </a:pPr>
            <a:r>
              <a:rPr lang="en-US" sz="2000" dirty="0">
                <a:latin typeface="Arial Narrow" panose="020B0606020202030204" pitchFamily="34" charset="0"/>
              </a:rPr>
              <a:t>Four Corners School - Canyon Country Youth Corps</a:t>
            </a:r>
          </a:p>
          <a:p>
            <a:pPr lvl="0">
              <a:lnSpc>
                <a:spcPct val="120000"/>
              </a:lnSpc>
            </a:pPr>
            <a:endParaRPr lang="en-US" sz="2000" dirty="0">
              <a:latin typeface="Arial Narrow" panose="020B0606020202030204" pitchFamily="34" charset="0"/>
            </a:endParaRPr>
          </a:p>
          <a:p>
            <a:pPr marL="285750" lvl="0" indent="-285750">
              <a:lnSpc>
                <a:spcPct val="120000"/>
              </a:lnSpc>
              <a:buFont typeface="Arial" panose="020B0604020202020204" pitchFamily="34" charset="0"/>
              <a:buChar char="•"/>
            </a:pPr>
            <a:r>
              <a:rPr lang="en-US" sz="2000" dirty="0">
                <a:latin typeface="Arial Narrow" panose="020B0606020202030204" pitchFamily="34" charset="0"/>
              </a:rPr>
              <a:t>Gateway Canyons Resort </a:t>
            </a:r>
          </a:p>
          <a:p>
            <a:pPr marL="285750" lvl="0" indent="-285750">
              <a:lnSpc>
                <a:spcPct val="120000"/>
              </a:lnSpc>
              <a:buFont typeface="Arial" panose="020B0604020202020204" pitchFamily="34" charset="0"/>
              <a:buChar char="•"/>
            </a:pPr>
            <a:r>
              <a:rPr lang="en-US" sz="2000" dirty="0">
                <a:latin typeface="Arial Narrow" panose="020B0606020202030204" pitchFamily="34" charset="0"/>
              </a:rPr>
              <a:t>Natural Resources Conservation Service</a:t>
            </a:r>
          </a:p>
          <a:p>
            <a:pPr marL="285750" lvl="0" indent="-285750">
              <a:lnSpc>
                <a:spcPct val="120000"/>
              </a:lnSpc>
              <a:buFont typeface="Arial" panose="020B0604020202020204" pitchFamily="34" charset="0"/>
              <a:buChar char="•"/>
            </a:pPr>
            <a:r>
              <a:rPr lang="en-US" sz="2000" dirty="0">
                <a:latin typeface="Arial Narrow" panose="020B0606020202030204" pitchFamily="34" charset="0"/>
              </a:rPr>
              <a:t>Palisade Insectary </a:t>
            </a:r>
          </a:p>
          <a:p>
            <a:pPr marL="285750" lvl="0" indent="-285750">
              <a:lnSpc>
                <a:spcPct val="120000"/>
              </a:lnSpc>
              <a:buFont typeface="Arial" panose="020B0604020202020204" pitchFamily="34" charset="0"/>
              <a:buChar char="•"/>
            </a:pPr>
            <a:r>
              <a:rPr lang="en-US" sz="2000" dirty="0">
                <a:latin typeface="Arial Narrow" panose="020B0606020202030204" pitchFamily="34" charset="0"/>
              </a:rPr>
              <a:t>Paradox Valley Charter School</a:t>
            </a:r>
          </a:p>
          <a:p>
            <a:pPr marL="285750" lvl="0" indent="-285750">
              <a:lnSpc>
                <a:spcPct val="120000"/>
              </a:lnSpc>
              <a:buFont typeface="Arial" panose="020B0604020202020204" pitchFamily="34" charset="0"/>
              <a:buChar char="•"/>
            </a:pPr>
            <a:r>
              <a:rPr lang="en-US" sz="2000" dirty="0" err="1">
                <a:latin typeface="Arial Narrow" panose="020B0606020202030204" pitchFamily="34" charset="0"/>
              </a:rPr>
              <a:t>RiversEdge</a:t>
            </a:r>
            <a:r>
              <a:rPr lang="en-US" sz="2000" dirty="0">
                <a:latin typeface="Arial Narrow" panose="020B0606020202030204" pitchFamily="34" charset="0"/>
              </a:rPr>
              <a:t> West</a:t>
            </a:r>
          </a:p>
          <a:p>
            <a:pPr marL="285750" lvl="0" indent="-285750">
              <a:lnSpc>
                <a:spcPct val="120000"/>
              </a:lnSpc>
              <a:buFont typeface="Arial" panose="020B0604020202020204" pitchFamily="34" charset="0"/>
              <a:buChar char="•"/>
            </a:pPr>
            <a:r>
              <a:rPr lang="en-US" sz="2000" dirty="0">
                <a:latin typeface="Arial Narrow" panose="020B0606020202030204" pitchFamily="34" charset="0"/>
              </a:rPr>
              <a:t>Rocky Mountain Bird Observatory</a:t>
            </a:r>
          </a:p>
          <a:p>
            <a:pPr marL="285750" lvl="0" indent="-285750">
              <a:lnSpc>
                <a:spcPct val="120000"/>
              </a:lnSpc>
              <a:buFont typeface="Arial" panose="020B0604020202020204" pitchFamily="34" charset="0"/>
              <a:buChar char="•"/>
            </a:pPr>
            <a:r>
              <a:rPr lang="en-US" sz="2000" dirty="0">
                <a:latin typeface="Arial Narrow" panose="020B0606020202030204" pitchFamily="34" charset="0"/>
              </a:rPr>
              <a:t>The Nature Conservancy </a:t>
            </a:r>
          </a:p>
          <a:p>
            <a:pPr marL="285750" indent="-285750">
              <a:lnSpc>
                <a:spcPct val="120000"/>
              </a:lnSpc>
              <a:buFont typeface="Arial" panose="020B0604020202020204" pitchFamily="34" charset="0"/>
              <a:buChar char="•"/>
            </a:pPr>
            <a:r>
              <a:rPr lang="en-US" sz="2000" dirty="0">
                <a:latin typeface="Arial Narrow" panose="020B0606020202030204" pitchFamily="34" charset="0"/>
              </a:rPr>
              <a:t>University of Utah – Rio Mesa Center</a:t>
            </a:r>
          </a:p>
          <a:p>
            <a:pPr marL="285750" lvl="0" indent="-285750">
              <a:lnSpc>
                <a:spcPct val="120000"/>
              </a:lnSpc>
              <a:buFont typeface="Arial" panose="020B0604020202020204" pitchFamily="34" charset="0"/>
              <a:buChar char="•"/>
            </a:pPr>
            <a:r>
              <a:rPr lang="en-US" sz="2000" dirty="0">
                <a:latin typeface="Arial Narrow" panose="020B0606020202030204" pitchFamily="34" charset="0"/>
              </a:rPr>
              <a:t>U.S. Fish and Wildlife Service, Partners for Fish and Wildlife</a:t>
            </a:r>
          </a:p>
          <a:p>
            <a:pPr marL="285750" lvl="0" indent="-285750">
              <a:lnSpc>
                <a:spcPct val="120000"/>
              </a:lnSpc>
              <a:buFont typeface="Arial" panose="020B0604020202020204" pitchFamily="34" charset="0"/>
              <a:buChar char="•"/>
            </a:pPr>
            <a:r>
              <a:rPr lang="en-US" sz="2000" dirty="0">
                <a:latin typeface="Arial Narrow" panose="020B0606020202030204" pitchFamily="34" charset="0"/>
              </a:rPr>
              <a:t>Utah Division of Wildlife Resources</a:t>
            </a:r>
          </a:p>
          <a:p>
            <a:pPr marL="285750" lvl="0" indent="-285750">
              <a:lnSpc>
                <a:spcPct val="120000"/>
              </a:lnSpc>
              <a:buFont typeface="Arial" panose="020B0604020202020204" pitchFamily="34" charset="0"/>
              <a:buChar char="•"/>
            </a:pPr>
            <a:r>
              <a:rPr lang="en-US" sz="2000" dirty="0">
                <a:latin typeface="Arial Narrow" panose="020B0606020202030204" pitchFamily="34" charset="0"/>
              </a:rPr>
              <a:t>Walton Family Foundation; </a:t>
            </a:r>
          </a:p>
          <a:p>
            <a:pPr marL="285750" lvl="0" indent="-285750">
              <a:lnSpc>
                <a:spcPct val="120000"/>
              </a:lnSpc>
              <a:buFont typeface="Arial" panose="020B0604020202020204" pitchFamily="34" charset="0"/>
              <a:buChar char="•"/>
            </a:pPr>
            <a:r>
              <a:rPr lang="en-US" sz="2000" dirty="0">
                <a:latin typeface="Arial Narrow" panose="020B0606020202030204" pitchFamily="34" charset="0"/>
              </a:rPr>
              <a:t>Western Colorado Conservation Corps </a:t>
            </a:r>
          </a:p>
          <a:p>
            <a:pPr>
              <a:lnSpc>
                <a:spcPct val="120000"/>
              </a:lnSpc>
            </a:pPr>
            <a:endParaRPr lang="en-US" dirty="0">
              <a:latin typeface="Calisto MT" panose="02040603050505030304" pitchFamily="18" charset="0"/>
            </a:endParaRPr>
          </a:p>
        </p:txBody>
      </p:sp>
      <p:sp>
        <p:nvSpPr>
          <p:cNvPr id="6" name="Rectangle 5">
            <a:extLst>
              <a:ext uri="{FF2B5EF4-FFF2-40B4-BE49-F238E27FC236}">
                <a16:creationId xmlns:a16="http://schemas.microsoft.com/office/drawing/2014/main" id="{10CC4778-347C-4020-83AC-9E7CE791E320}"/>
              </a:ext>
            </a:extLst>
          </p:cNvPr>
          <p:cNvSpPr/>
          <p:nvPr/>
        </p:nvSpPr>
        <p:spPr>
          <a:xfrm>
            <a:off x="0" y="6457950"/>
            <a:ext cx="6467475" cy="400050"/>
          </a:xfrm>
          <a:prstGeom prst="rect">
            <a:avLst/>
          </a:prstGeom>
          <a:solidFill>
            <a:srgbClr val="507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Narrow" panose="020B0606020202030204" pitchFamily="34" charset="0"/>
            </a:endParaRPr>
          </a:p>
        </p:txBody>
      </p:sp>
      <p:sp>
        <p:nvSpPr>
          <p:cNvPr id="7" name="Rectangle 6">
            <a:extLst>
              <a:ext uri="{FF2B5EF4-FFF2-40B4-BE49-F238E27FC236}">
                <a16:creationId xmlns:a16="http://schemas.microsoft.com/office/drawing/2014/main" id="{19CF2D8A-3C17-4332-9314-5FDF7AC3E8AA}"/>
              </a:ext>
            </a:extLst>
          </p:cNvPr>
          <p:cNvSpPr/>
          <p:nvPr/>
        </p:nvSpPr>
        <p:spPr>
          <a:xfrm>
            <a:off x="6467475" y="6457950"/>
            <a:ext cx="2676525" cy="400050"/>
          </a:xfrm>
          <a:prstGeom prst="rect">
            <a:avLst/>
          </a:prstGeom>
          <a:solidFill>
            <a:srgbClr val="C37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240094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F27829D-4C6F-478C-9054-D28123B894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7200"/>
            <a:ext cx="9144000" cy="3036094"/>
          </a:xfrm>
          <a:prstGeom prst="rect">
            <a:avLst/>
          </a:prstGeom>
        </p:spPr>
      </p:pic>
      <p:sp>
        <p:nvSpPr>
          <p:cNvPr id="2" name="Title 1"/>
          <p:cNvSpPr>
            <a:spLocks noGrp="1"/>
          </p:cNvSpPr>
          <p:nvPr>
            <p:ph type="title"/>
          </p:nvPr>
        </p:nvSpPr>
        <p:spPr>
          <a:xfrm>
            <a:off x="304800" y="2590800"/>
            <a:ext cx="8839200" cy="1143000"/>
          </a:xfrm>
        </p:spPr>
        <p:txBody>
          <a:bodyPr>
            <a:normAutofit/>
          </a:bodyPr>
          <a:lstStyle/>
          <a:p>
            <a:r>
              <a:rPr lang="en-US" sz="3100" b="1" dirty="0">
                <a:solidFill>
                  <a:srgbClr val="006666"/>
                </a:solidFill>
                <a:latin typeface="Arial Narrow" panose="020B0606020202030204" pitchFamily="34" charset="0"/>
              </a:rPr>
              <a:t>Resources to Withstand the Test of Time</a:t>
            </a:r>
            <a:br>
              <a:rPr lang="en-US" dirty="0">
                <a:solidFill>
                  <a:srgbClr val="006666"/>
                </a:solidFill>
                <a:latin typeface="Calisto MT" panose="02040603050505030304" pitchFamily="18" charset="0"/>
              </a:rPr>
            </a:br>
            <a:endParaRPr lang="en-US" dirty="0">
              <a:solidFill>
                <a:srgbClr val="006666"/>
              </a:solidFill>
              <a:latin typeface="Calisto MT" panose="02040603050505030304" pitchFamily="18" charset="0"/>
            </a:endParaRPr>
          </a:p>
        </p:txBody>
      </p:sp>
      <p:sp>
        <p:nvSpPr>
          <p:cNvPr id="3" name="Content Placeholder 2"/>
          <p:cNvSpPr>
            <a:spLocks noGrp="1"/>
          </p:cNvSpPr>
          <p:nvPr>
            <p:ph idx="1"/>
          </p:nvPr>
        </p:nvSpPr>
        <p:spPr>
          <a:xfrm>
            <a:off x="457200" y="3352800"/>
            <a:ext cx="8229600" cy="3124200"/>
          </a:xfrm>
        </p:spPr>
        <p:txBody>
          <a:bodyPr>
            <a:normAutofit lnSpcReduction="10000"/>
          </a:bodyPr>
          <a:lstStyle/>
          <a:p>
            <a:pPr marL="0" lvl="0" indent="0">
              <a:buNone/>
            </a:pPr>
            <a:r>
              <a:rPr lang="en-US" sz="2400" b="1" dirty="0">
                <a:latin typeface="Arial Narrow" panose="020B0606020202030204" pitchFamily="34" charset="0"/>
              </a:rPr>
              <a:t>All of the partnership resources provide: </a:t>
            </a:r>
            <a:endParaRPr lang="en-US" sz="2000" dirty="0">
              <a:latin typeface="Arial Narrow" panose="020B0606020202030204" pitchFamily="34" charset="0"/>
            </a:endParaRPr>
          </a:p>
          <a:p>
            <a:r>
              <a:rPr lang="en-US" sz="2400" dirty="0">
                <a:latin typeface="Arial Narrow" panose="020B0606020202030204" pitchFamily="34" charset="0"/>
              </a:rPr>
              <a:t>Transparency</a:t>
            </a:r>
          </a:p>
          <a:p>
            <a:r>
              <a:rPr lang="en-US" sz="2400" dirty="0">
                <a:latin typeface="Arial Narrow" panose="020B0606020202030204" pitchFamily="34" charset="0"/>
              </a:rPr>
              <a:t>Clear direction</a:t>
            </a:r>
          </a:p>
          <a:p>
            <a:r>
              <a:rPr lang="en-US" sz="2400" dirty="0">
                <a:latin typeface="Arial Narrow" panose="020B0606020202030204" pitchFamily="34" charset="0"/>
              </a:rPr>
              <a:t>Unified voice</a:t>
            </a:r>
          </a:p>
          <a:p>
            <a:r>
              <a:rPr lang="en-US" sz="2400" dirty="0">
                <a:latin typeface="Arial Narrow" panose="020B0606020202030204" pitchFamily="34" charset="0"/>
              </a:rPr>
              <a:t>Solid systems (decision making structures, governance, fundraising)</a:t>
            </a:r>
          </a:p>
          <a:p>
            <a:r>
              <a:rPr lang="en-US" sz="2400" dirty="0">
                <a:latin typeface="Arial Narrow" panose="020B0606020202030204" pitchFamily="34" charset="0"/>
              </a:rPr>
              <a:t>Methods for transferring information and data during transition and succession </a:t>
            </a:r>
          </a:p>
          <a:p>
            <a:r>
              <a:rPr lang="en-US" sz="2400" dirty="0">
                <a:latin typeface="Arial Narrow" panose="020B0606020202030204" pitchFamily="34" charset="0"/>
              </a:rPr>
              <a:t>TRUST in the purpose and direction of the partnership </a:t>
            </a:r>
          </a:p>
          <a:p>
            <a:endParaRPr lang="en-US" sz="2000" dirty="0">
              <a:latin typeface="Arial Narrow" panose="020B0606020202030204" pitchFamily="34" charset="0"/>
            </a:endParaRPr>
          </a:p>
          <a:p>
            <a:endParaRPr lang="en-US" sz="2000" dirty="0">
              <a:latin typeface="Arial Narrow" panose="020B0606020202030204" pitchFamily="34" charset="0"/>
            </a:endParaRPr>
          </a:p>
          <a:p>
            <a:endParaRPr lang="en-US" sz="2000" dirty="0">
              <a:latin typeface="Arial Narrow" panose="020B0606020202030204" pitchFamily="34" charset="0"/>
            </a:endParaRPr>
          </a:p>
          <a:p>
            <a:endParaRPr lang="en-US" dirty="0">
              <a:latin typeface="Calisto MT" panose="02040603050505030304" pitchFamily="18" charset="0"/>
            </a:endParaRPr>
          </a:p>
        </p:txBody>
      </p:sp>
      <p:sp>
        <p:nvSpPr>
          <p:cNvPr id="5" name="Rectangle 4">
            <a:extLst>
              <a:ext uri="{FF2B5EF4-FFF2-40B4-BE49-F238E27FC236}">
                <a16:creationId xmlns:a16="http://schemas.microsoft.com/office/drawing/2014/main" id="{F15E19C1-48F5-44A7-93AC-043716BE8D51}"/>
              </a:ext>
            </a:extLst>
          </p:cNvPr>
          <p:cNvSpPr/>
          <p:nvPr/>
        </p:nvSpPr>
        <p:spPr>
          <a:xfrm>
            <a:off x="0" y="6457950"/>
            <a:ext cx="6467475" cy="400050"/>
          </a:xfrm>
          <a:prstGeom prst="rect">
            <a:avLst/>
          </a:prstGeom>
          <a:solidFill>
            <a:srgbClr val="507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Narrow" panose="020B0606020202030204" pitchFamily="34" charset="0"/>
            </a:endParaRPr>
          </a:p>
        </p:txBody>
      </p:sp>
      <p:sp>
        <p:nvSpPr>
          <p:cNvPr id="6" name="Rectangle 5">
            <a:extLst>
              <a:ext uri="{FF2B5EF4-FFF2-40B4-BE49-F238E27FC236}">
                <a16:creationId xmlns:a16="http://schemas.microsoft.com/office/drawing/2014/main" id="{6C78D09A-B9B9-4054-961D-81B890433044}"/>
              </a:ext>
            </a:extLst>
          </p:cNvPr>
          <p:cNvSpPr/>
          <p:nvPr/>
        </p:nvSpPr>
        <p:spPr>
          <a:xfrm>
            <a:off x="6467475" y="6457950"/>
            <a:ext cx="2676525" cy="400050"/>
          </a:xfrm>
          <a:prstGeom prst="rect">
            <a:avLst/>
          </a:prstGeom>
          <a:solidFill>
            <a:srgbClr val="C37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1449197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081" y="1856839"/>
            <a:ext cx="8610600" cy="1143000"/>
          </a:xfrm>
        </p:spPr>
        <p:txBody>
          <a:bodyPr>
            <a:normAutofit/>
          </a:bodyPr>
          <a:lstStyle/>
          <a:p>
            <a:r>
              <a:rPr lang="en-US" sz="3000" b="1" dirty="0">
                <a:solidFill>
                  <a:srgbClr val="006666"/>
                </a:solidFill>
                <a:latin typeface="Arial Narrow" panose="020B0606020202030204" pitchFamily="34" charset="0"/>
              </a:rPr>
              <a:t>Dedication to Longevity </a:t>
            </a:r>
            <a:br>
              <a:rPr lang="en-US" sz="3000" dirty="0">
                <a:latin typeface="Calisto MT" panose="02040603050505030304" pitchFamily="18" charset="0"/>
              </a:rPr>
            </a:br>
            <a:endParaRPr lang="en-US" sz="3000" dirty="0">
              <a:latin typeface="Calisto MT" panose="02040603050505030304" pitchFamily="18" charset="0"/>
            </a:endParaRPr>
          </a:p>
        </p:txBody>
      </p:sp>
      <p:sp>
        <p:nvSpPr>
          <p:cNvPr id="3" name="Content Placeholder 2"/>
          <p:cNvSpPr>
            <a:spLocks noGrp="1"/>
          </p:cNvSpPr>
          <p:nvPr>
            <p:ph idx="1"/>
          </p:nvPr>
        </p:nvSpPr>
        <p:spPr>
          <a:xfrm>
            <a:off x="215081" y="2895600"/>
            <a:ext cx="4890319" cy="3124200"/>
          </a:xfrm>
        </p:spPr>
        <p:txBody>
          <a:bodyPr>
            <a:normAutofit fontScale="92500" lnSpcReduction="20000"/>
          </a:bodyPr>
          <a:lstStyle/>
          <a:p>
            <a:pPr marL="0" lvl="0" indent="0">
              <a:buNone/>
            </a:pPr>
            <a:r>
              <a:rPr lang="en-US" sz="2600" b="1" dirty="0">
                <a:latin typeface="Arial Narrow" panose="020B0606020202030204" pitchFamily="34" charset="0"/>
              </a:rPr>
              <a:t>Maintaining trust requires:</a:t>
            </a:r>
          </a:p>
          <a:p>
            <a:pPr marL="0" lvl="0" indent="0">
              <a:buNone/>
            </a:pPr>
            <a:endParaRPr lang="en-US" sz="1050" b="1" dirty="0">
              <a:latin typeface="Arial Narrow" panose="020B0606020202030204" pitchFamily="34" charset="0"/>
            </a:endParaRPr>
          </a:p>
          <a:p>
            <a:r>
              <a:rPr lang="en-US" sz="2600" dirty="0">
                <a:latin typeface="Arial Narrow" panose="020B0606020202030204" pitchFamily="34" charset="0"/>
              </a:rPr>
              <a:t>Clear communication</a:t>
            </a:r>
          </a:p>
          <a:p>
            <a:r>
              <a:rPr lang="en-US" sz="2600" dirty="0">
                <a:latin typeface="Arial Narrow" panose="020B0606020202030204" pitchFamily="34" charset="0"/>
              </a:rPr>
              <a:t>Constant evaluation of what is working and what is not</a:t>
            </a:r>
          </a:p>
          <a:p>
            <a:r>
              <a:rPr lang="en-US" sz="2600" dirty="0">
                <a:latin typeface="Arial Narrow" panose="020B0606020202030204" pitchFamily="34" charset="0"/>
              </a:rPr>
              <a:t>Adapting to stakeholder needs</a:t>
            </a:r>
          </a:p>
          <a:p>
            <a:r>
              <a:rPr lang="en-US" sz="2600" dirty="0">
                <a:latin typeface="Arial Narrow" panose="020B0606020202030204" pitchFamily="34" charset="0"/>
              </a:rPr>
              <a:t>Staying nimble and responsive to funder requirements/ changes </a:t>
            </a:r>
          </a:p>
          <a:p>
            <a:r>
              <a:rPr lang="en-US" sz="2600" dirty="0">
                <a:latin typeface="Arial Narrow" panose="020B0606020202030204" pitchFamily="34" charset="0"/>
              </a:rPr>
              <a:t>Consistent messaging, education and outreach </a:t>
            </a:r>
          </a:p>
        </p:txBody>
      </p:sp>
      <p:pic>
        <p:nvPicPr>
          <p:cNvPr id="4" name="Picture 2" descr="Z:\Photos\Dolores_River_Partnership\Gateway_2013_10_18\Autumn_along_the_Dolore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647"/>
          <a:stretch/>
        </p:blipFill>
        <p:spPr bwMode="auto">
          <a:xfrm>
            <a:off x="0" y="0"/>
            <a:ext cx="9144000" cy="184101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75F2E40-CDD1-4364-8A5A-CF6C2AE5D26C}"/>
              </a:ext>
            </a:extLst>
          </p:cNvPr>
          <p:cNvSpPr/>
          <p:nvPr/>
        </p:nvSpPr>
        <p:spPr>
          <a:xfrm>
            <a:off x="0" y="6457950"/>
            <a:ext cx="6467475" cy="400050"/>
          </a:xfrm>
          <a:prstGeom prst="rect">
            <a:avLst/>
          </a:prstGeom>
          <a:solidFill>
            <a:srgbClr val="507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Narrow" panose="020B0606020202030204" pitchFamily="34" charset="0"/>
            </a:endParaRPr>
          </a:p>
        </p:txBody>
      </p:sp>
      <p:sp>
        <p:nvSpPr>
          <p:cNvPr id="6" name="Rectangle 5">
            <a:extLst>
              <a:ext uri="{FF2B5EF4-FFF2-40B4-BE49-F238E27FC236}">
                <a16:creationId xmlns:a16="http://schemas.microsoft.com/office/drawing/2014/main" id="{E5F162C8-7A8C-4C4D-819D-B9B3AEB767F6}"/>
              </a:ext>
            </a:extLst>
          </p:cNvPr>
          <p:cNvSpPr/>
          <p:nvPr/>
        </p:nvSpPr>
        <p:spPr>
          <a:xfrm>
            <a:off x="6467475" y="6457950"/>
            <a:ext cx="2676525" cy="400050"/>
          </a:xfrm>
          <a:prstGeom prst="rect">
            <a:avLst/>
          </a:prstGeom>
          <a:solidFill>
            <a:srgbClr val="C37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Picture 6">
            <a:extLst>
              <a:ext uri="{FF2B5EF4-FFF2-40B4-BE49-F238E27FC236}">
                <a16:creationId xmlns:a16="http://schemas.microsoft.com/office/drawing/2014/main" id="{39096D99-65C1-460F-BA67-2CF331976C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0426" y="2055595"/>
            <a:ext cx="3886200" cy="2590800"/>
          </a:xfrm>
          <a:prstGeom prst="rect">
            <a:avLst/>
          </a:prstGeom>
        </p:spPr>
      </p:pic>
    </p:spTree>
    <p:extLst>
      <p:ext uri="{BB962C8B-B14F-4D97-AF65-F5344CB8AC3E}">
        <p14:creationId xmlns:p14="http://schemas.microsoft.com/office/powerpoint/2010/main" val="14557831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28900" y="457200"/>
            <a:ext cx="3886200" cy="533400"/>
          </a:xfrm>
        </p:spPr>
        <p:txBody>
          <a:bodyPr>
            <a:normAutofit fontScale="90000"/>
          </a:bodyPr>
          <a:lstStyle/>
          <a:p>
            <a:r>
              <a:rPr lang="en-US" sz="3600" b="1" dirty="0">
                <a:solidFill>
                  <a:srgbClr val="006666"/>
                </a:solidFill>
                <a:latin typeface="Arial Narrow" panose="020B0606020202030204" pitchFamily="34" charset="0"/>
              </a:rPr>
              <a:t>Telling the Story </a:t>
            </a:r>
            <a:br>
              <a:rPr lang="en-US" sz="3000" dirty="0">
                <a:latin typeface="Arial Narrow" panose="020B0606020202030204" pitchFamily="34" charset="0"/>
              </a:rPr>
            </a:br>
            <a:endParaRPr lang="en-US" sz="3000" dirty="0">
              <a:latin typeface="Arial Narrow" panose="020B0606020202030204" pitchFamily="34" charset="0"/>
            </a:endParaRPr>
          </a:p>
        </p:txBody>
      </p:sp>
      <p:pic>
        <p:nvPicPr>
          <p:cNvPr id="4" name="Picture 3">
            <a:extLst>
              <a:ext uri="{FF2B5EF4-FFF2-40B4-BE49-F238E27FC236}">
                <a16:creationId xmlns:a16="http://schemas.microsoft.com/office/drawing/2014/main" id="{E7DE9822-C6CB-44F7-99F7-F14D7C76F5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86" y="990600"/>
            <a:ext cx="8905227" cy="5257800"/>
          </a:xfrm>
          <a:prstGeom prst="rect">
            <a:avLst/>
          </a:prstGeom>
        </p:spPr>
      </p:pic>
      <p:sp>
        <p:nvSpPr>
          <p:cNvPr id="5" name="Rectangle 4">
            <a:extLst>
              <a:ext uri="{FF2B5EF4-FFF2-40B4-BE49-F238E27FC236}">
                <a16:creationId xmlns:a16="http://schemas.microsoft.com/office/drawing/2014/main" id="{B91A945F-9483-4446-B7E6-A7ED008E12DB}"/>
              </a:ext>
            </a:extLst>
          </p:cNvPr>
          <p:cNvSpPr/>
          <p:nvPr/>
        </p:nvSpPr>
        <p:spPr>
          <a:xfrm>
            <a:off x="0" y="6457950"/>
            <a:ext cx="6467475" cy="400050"/>
          </a:xfrm>
          <a:prstGeom prst="rect">
            <a:avLst/>
          </a:prstGeom>
          <a:solidFill>
            <a:srgbClr val="507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Narrow" panose="020B0606020202030204" pitchFamily="34" charset="0"/>
            </a:endParaRPr>
          </a:p>
        </p:txBody>
      </p:sp>
      <p:sp>
        <p:nvSpPr>
          <p:cNvPr id="6" name="Rectangle 5">
            <a:extLst>
              <a:ext uri="{FF2B5EF4-FFF2-40B4-BE49-F238E27FC236}">
                <a16:creationId xmlns:a16="http://schemas.microsoft.com/office/drawing/2014/main" id="{6956F025-FECF-4A64-90B1-5D0A824C6473}"/>
              </a:ext>
            </a:extLst>
          </p:cNvPr>
          <p:cNvSpPr/>
          <p:nvPr/>
        </p:nvSpPr>
        <p:spPr>
          <a:xfrm>
            <a:off x="6467475" y="6457950"/>
            <a:ext cx="2676525" cy="400050"/>
          </a:xfrm>
          <a:prstGeom prst="rect">
            <a:avLst/>
          </a:prstGeom>
          <a:solidFill>
            <a:srgbClr val="C37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0020544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6652DCD-57E6-4BEA-A089-F9E56B2077F3}"/>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3475473"/>
            <a:ext cx="3861277" cy="2895957"/>
          </a:xfrm>
        </p:spPr>
      </p:pic>
      <p:pic>
        <p:nvPicPr>
          <p:cNvPr id="7" name="Picture 6">
            <a:extLst>
              <a:ext uri="{FF2B5EF4-FFF2-40B4-BE49-F238E27FC236}">
                <a16:creationId xmlns:a16="http://schemas.microsoft.com/office/drawing/2014/main" id="{32E212F2-D38F-473F-85F2-0BFE2780DD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37602" y="122751"/>
            <a:ext cx="3604381" cy="2703286"/>
          </a:xfrm>
          <a:prstGeom prst="rect">
            <a:avLst/>
          </a:prstGeom>
        </p:spPr>
      </p:pic>
      <p:pic>
        <p:nvPicPr>
          <p:cNvPr id="9" name="Picture 8">
            <a:extLst>
              <a:ext uri="{FF2B5EF4-FFF2-40B4-BE49-F238E27FC236}">
                <a16:creationId xmlns:a16="http://schemas.microsoft.com/office/drawing/2014/main" id="{1EBE67B1-B705-4A20-8343-9346D92696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9823162" y="3453700"/>
            <a:ext cx="3051810" cy="2288858"/>
          </a:xfrm>
          <a:prstGeom prst="rect">
            <a:avLst/>
          </a:prstGeom>
        </p:spPr>
      </p:pic>
      <p:pic>
        <p:nvPicPr>
          <p:cNvPr id="3" name="Picture 2">
            <a:extLst>
              <a:ext uri="{FF2B5EF4-FFF2-40B4-BE49-F238E27FC236}">
                <a16:creationId xmlns:a16="http://schemas.microsoft.com/office/drawing/2014/main" id="{D7A79CB1-5D80-4F64-96D3-F75062F406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29598" y="3292265"/>
            <a:ext cx="4235632" cy="3176724"/>
          </a:xfrm>
          <a:prstGeom prst="rect">
            <a:avLst/>
          </a:prstGeom>
        </p:spPr>
      </p:pic>
      <p:pic>
        <p:nvPicPr>
          <p:cNvPr id="11" name="Picture 10">
            <a:extLst>
              <a:ext uri="{FF2B5EF4-FFF2-40B4-BE49-F238E27FC236}">
                <a16:creationId xmlns:a16="http://schemas.microsoft.com/office/drawing/2014/main" id="{EEDF4E9B-FC6C-44FB-9EE7-24983673D5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9117330" y="450669"/>
            <a:ext cx="3261361" cy="2446021"/>
          </a:xfrm>
          <a:prstGeom prst="rect">
            <a:avLst/>
          </a:prstGeom>
        </p:spPr>
      </p:pic>
      <p:grpSp>
        <p:nvGrpSpPr>
          <p:cNvPr id="13" name="Group 12">
            <a:extLst>
              <a:ext uri="{FF2B5EF4-FFF2-40B4-BE49-F238E27FC236}">
                <a16:creationId xmlns:a16="http://schemas.microsoft.com/office/drawing/2014/main" id="{AB8D3185-F37E-4478-A4CF-B0C1C7F6976A}"/>
              </a:ext>
            </a:extLst>
          </p:cNvPr>
          <p:cNvGrpSpPr/>
          <p:nvPr/>
        </p:nvGrpSpPr>
        <p:grpSpPr>
          <a:xfrm>
            <a:off x="0" y="6457950"/>
            <a:ext cx="9144000" cy="400050"/>
            <a:chOff x="0" y="6888480"/>
            <a:chExt cx="9753600" cy="426720"/>
          </a:xfrm>
        </p:grpSpPr>
        <p:sp>
          <p:nvSpPr>
            <p:cNvPr id="15" name="Rectangle 14">
              <a:extLst>
                <a:ext uri="{FF2B5EF4-FFF2-40B4-BE49-F238E27FC236}">
                  <a16:creationId xmlns:a16="http://schemas.microsoft.com/office/drawing/2014/main" id="{33B54E51-363F-4A9B-AA11-7C7D3293F3FF}"/>
                </a:ext>
              </a:extLst>
            </p:cNvPr>
            <p:cNvSpPr/>
            <p:nvPr/>
          </p:nvSpPr>
          <p:spPr>
            <a:xfrm>
              <a:off x="0" y="6888480"/>
              <a:ext cx="6898640" cy="426720"/>
            </a:xfrm>
            <a:prstGeom prst="rect">
              <a:avLst/>
            </a:prstGeom>
            <a:solidFill>
              <a:srgbClr val="507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Narrow" panose="020B0606020202030204" pitchFamily="34" charset="0"/>
                </a:rPr>
                <a:t>www.riversedgewest.org/events/dolores-river-restoration-partnership</a:t>
              </a:r>
            </a:p>
          </p:txBody>
        </p:sp>
        <p:sp>
          <p:nvSpPr>
            <p:cNvPr id="16" name="Rectangle 15">
              <a:extLst>
                <a:ext uri="{FF2B5EF4-FFF2-40B4-BE49-F238E27FC236}">
                  <a16:creationId xmlns:a16="http://schemas.microsoft.com/office/drawing/2014/main" id="{AC01E11D-8BDC-4FD8-8196-51D5AF4A646A}"/>
                </a:ext>
              </a:extLst>
            </p:cNvPr>
            <p:cNvSpPr/>
            <p:nvPr/>
          </p:nvSpPr>
          <p:spPr>
            <a:xfrm>
              <a:off x="6898640" y="6888480"/>
              <a:ext cx="2854960" cy="426720"/>
            </a:xfrm>
            <a:prstGeom prst="rect">
              <a:avLst/>
            </a:prstGeom>
            <a:solidFill>
              <a:srgbClr val="C37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6" name="Picture 5">
            <a:extLst>
              <a:ext uri="{FF2B5EF4-FFF2-40B4-BE49-F238E27FC236}">
                <a16:creationId xmlns:a16="http://schemas.microsoft.com/office/drawing/2014/main" id="{831B37B6-A753-4509-95FA-93D2DEE060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9474"/>
            <a:ext cx="3861276" cy="2895957"/>
          </a:xfrm>
          <a:prstGeom prst="rect">
            <a:avLst/>
          </a:prstGeom>
        </p:spPr>
      </p:pic>
      <p:pic>
        <p:nvPicPr>
          <p:cNvPr id="10" name="Picture 9">
            <a:extLst>
              <a:ext uri="{FF2B5EF4-FFF2-40B4-BE49-F238E27FC236}">
                <a16:creationId xmlns:a16="http://schemas.microsoft.com/office/drawing/2014/main" id="{DC721D8F-CC69-48E3-8396-B72BDEE879C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61245" y="5457794"/>
            <a:ext cx="2514600" cy="1067855"/>
          </a:xfrm>
          <a:prstGeom prst="rect">
            <a:avLst/>
          </a:prstGeom>
        </p:spPr>
      </p:pic>
    </p:spTree>
    <p:extLst>
      <p:ext uri="{BB962C8B-B14F-4D97-AF65-F5344CB8AC3E}">
        <p14:creationId xmlns:p14="http://schemas.microsoft.com/office/powerpoint/2010/main" val="3879420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 y="232827"/>
            <a:ext cx="9144000" cy="1138773"/>
          </a:xfrm>
          <a:prstGeom prst="rect">
            <a:avLst/>
          </a:prstGeom>
          <a:noFill/>
        </p:spPr>
        <p:txBody>
          <a:bodyPr wrap="square" rtlCol="0">
            <a:spAutoFit/>
          </a:bodyPr>
          <a:lstStyle/>
          <a:p>
            <a:pPr algn="ctr"/>
            <a:r>
              <a:rPr lang="en-US" sz="3200" b="1" dirty="0">
                <a:solidFill>
                  <a:srgbClr val="507B7A"/>
                </a:solidFill>
                <a:latin typeface="Arial Narrow" panose="020B0606020202030204" pitchFamily="34" charset="0"/>
                <a:ea typeface="Open Sans" panose="020B0606030504020204" pitchFamily="34" charset="0"/>
                <a:cs typeface="Open Sans" panose="020B0606030504020204" pitchFamily="34" charset="0"/>
              </a:rPr>
              <a:t>What is the </a:t>
            </a:r>
          </a:p>
          <a:p>
            <a:pPr algn="ctr"/>
            <a:r>
              <a:rPr lang="en-US" sz="3600" b="1" dirty="0">
                <a:solidFill>
                  <a:srgbClr val="507B7A"/>
                </a:solidFill>
                <a:latin typeface="Arial Narrow" panose="020B0606020202030204" pitchFamily="34" charset="0"/>
                <a:ea typeface="Open Sans" panose="020B0606030504020204" pitchFamily="34" charset="0"/>
                <a:cs typeface="Open Sans" panose="020B0606030504020204" pitchFamily="34" charset="0"/>
              </a:rPr>
              <a:t>Dolores River Restoration Partnership (DRRP)?</a:t>
            </a:r>
          </a:p>
        </p:txBody>
      </p:sp>
      <p:pic>
        <p:nvPicPr>
          <p:cNvPr id="5122" name="Picture 2" descr="Z:\Photos\Dolores_River_Partnership\Fall2014Meeting\Group 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01358" y="1332090"/>
            <a:ext cx="2930854" cy="202071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Z:\Photos\Dolores_River_Partnership\Fall_2015_Crew_Training\Group_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275"/>
          <a:stretch/>
        </p:blipFill>
        <p:spPr bwMode="auto">
          <a:xfrm>
            <a:off x="5939021" y="1335875"/>
            <a:ext cx="3204979" cy="201692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Z:\Photos\Dolores_River_Partnership\2014_Plant_ID_Workshop\Handoff 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332090"/>
            <a:ext cx="2594550" cy="202071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5467911-10B5-48AD-8978-4021B22E3A70}"/>
              </a:ext>
            </a:extLst>
          </p:cNvPr>
          <p:cNvSpPr txBox="1"/>
          <p:nvPr/>
        </p:nvSpPr>
        <p:spPr>
          <a:xfrm>
            <a:off x="448825" y="3559329"/>
            <a:ext cx="8551027" cy="3070071"/>
          </a:xfrm>
          <a:prstGeom prst="rect">
            <a:avLst/>
          </a:prstGeom>
          <a:noFill/>
        </p:spPr>
        <p:txBody>
          <a:bodyPr wrap="square" rtlCol="0">
            <a:spAutoFit/>
          </a:bodyPr>
          <a:lstStyle/>
          <a:p>
            <a:pPr algn="ctr"/>
            <a:r>
              <a:rPr lang="en-US" sz="3000" b="1" i="1" dirty="0">
                <a:solidFill>
                  <a:srgbClr val="C37C2B"/>
                </a:solidFill>
                <a:latin typeface="Arial Narrow" panose="020B0606020202030204" pitchFamily="34" charset="0"/>
              </a:rPr>
              <a:t>The DRRP is a public-private collaboration of local, state and federal agencies, local schools, universities, nonprofit organizations, landowners, and citizen volunteers that share a common set of goals and principles for restoring the riparian habitat of the Dolores River. </a:t>
            </a:r>
            <a:endParaRPr lang="en-US" sz="3000" dirty="0">
              <a:solidFill>
                <a:srgbClr val="C37C2B"/>
              </a:solidFill>
              <a:latin typeface="Arial Narrow" panose="020B0606020202030204" pitchFamily="34" charset="0"/>
            </a:endParaRPr>
          </a:p>
          <a:p>
            <a:endParaRPr lang="en-US" sz="1350" dirty="0"/>
          </a:p>
        </p:txBody>
      </p:sp>
      <p:sp>
        <p:nvSpPr>
          <p:cNvPr id="8" name="Rectangle 7">
            <a:extLst>
              <a:ext uri="{FF2B5EF4-FFF2-40B4-BE49-F238E27FC236}">
                <a16:creationId xmlns:a16="http://schemas.microsoft.com/office/drawing/2014/main" id="{412D0330-0451-4A80-9CAE-7C08672E501F}"/>
              </a:ext>
            </a:extLst>
          </p:cNvPr>
          <p:cNvSpPr/>
          <p:nvPr/>
        </p:nvSpPr>
        <p:spPr>
          <a:xfrm>
            <a:off x="0" y="6457950"/>
            <a:ext cx="6467475" cy="400050"/>
          </a:xfrm>
          <a:prstGeom prst="rect">
            <a:avLst/>
          </a:prstGeom>
          <a:solidFill>
            <a:srgbClr val="507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Narrow" panose="020B0606020202030204" pitchFamily="34" charset="0"/>
            </a:endParaRPr>
          </a:p>
        </p:txBody>
      </p:sp>
      <p:sp>
        <p:nvSpPr>
          <p:cNvPr id="9" name="Rectangle 8">
            <a:extLst>
              <a:ext uri="{FF2B5EF4-FFF2-40B4-BE49-F238E27FC236}">
                <a16:creationId xmlns:a16="http://schemas.microsoft.com/office/drawing/2014/main" id="{76E71D02-D452-4D26-ACF0-7D1A6435B78B}"/>
              </a:ext>
            </a:extLst>
          </p:cNvPr>
          <p:cNvSpPr/>
          <p:nvPr/>
        </p:nvSpPr>
        <p:spPr>
          <a:xfrm>
            <a:off x="6467475" y="6457950"/>
            <a:ext cx="2676525" cy="400050"/>
          </a:xfrm>
          <a:prstGeom prst="rect">
            <a:avLst/>
          </a:prstGeom>
          <a:solidFill>
            <a:srgbClr val="C37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159324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F68DBC-54CB-4C04-8189-865663211B09}"/>
              </a:ext>
            </a:extLst>
          </p:cNvPr>
          <p:cNvSpPr/>
          <p:nvPr/>
        </p:nvSpPr>
        <p:spPr>
          <a:xfrm>
            <a:off x="0" y="6457950"/>
            <a:ext cx="6467475" cy="400050"/>
          </a:xfrm>
          <a:prstGeom prst="rect">
            <a:avLst/>
          </a:prstGeom>
          <a:solidFill>
            <a:srgbClr val="507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Narrow" panose="020B0606020202030204" pitchFamily="34" charset="0"/>
            </a:endParaRPr>
          </a:p>
        </p:txBody>
      </p:sp>
      <p:sp>
        <p:nvSpPr>
          <p:cNvPr id="5" name="Rectangle 4">
            <a:extLst>
              <a:ext uri="{FF2B5EF4-FFF2-40B4-BE49-F238E27FC236}">
                <a16:creationId xmlns:a16="http://schemas.microsoft.com/office/drawing/2014/main" id="{8CE6C49A-95B9-47DA-871D-529262D14A0D}"/>
              </a:ext>
            </a:extLst>
          </p:cNvPr>
          <p:cNvSpPr/>
          <p:nvPr/>
        </p:nvSpPr>
        <p:spPr>
          <a:xfrm>
            <a:off x="6467475" y="6457950"/>
            <a:ext cx="2676525" cy="400050"/>
          </a:xfrm>
          <a:prstGeom prst="rect">
            <a:avLst/>
          </a:prstGeom>
          <a:solidFill>
            <a:srgbClr val="C37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Box 2"/>
          <p:cNvSpPr txBox="1"/>
          <p:nvPr/>
        </p:nvSpPr>
        <p:spPr>
          <a:xfrm>
            <a:off x="5486400" y="457200"/>
            <a:ext cx="3456709" cy="5816977"/>
          </a:xfrm>
          <a:prstGeom prst="rect">
            <a:avLst/>
          </a:prstGeom>
          <a:noFill/>
        </p:spPr>
        <p:txBody>
          <a:bodyPr wrap="square" rtlCol="0">
            <a:spAutoFit/>
          </a:bodyPr>
          <a:lstStyle/>
          <a:p>
            <a:r>
              <a:rPr lang="en-US" sz="3200" b="1" dirty="0">
                <a:latin typeface="Arial Narrow" panose="020B0606020202030204" pitchFamily="34" charset="0"/>
              </a:rPr>
              <a:t>This Focus Area Includes:</a:t>
            </a:r>
          </a:p>
          <a:p>
            <a:endParaRPr lang="en-US" sz="1400" dirty="0">
              <a:latin typeface="Arial Narrow" panose="020B0606020202030204" pitchFamily="34" charset="0"/>
            </a:endParaRPr>
          </a:p>
          <a:p>
            <a:pPr marL="285750" indent="-285750">
              <a:buFont typeface="Arial" panose="020B0604020202020204" pitchFamily="34" charset="0"/>
              <a:buChar char="•"/>
            </a:pPr>
            <a:r>
              <a:rPr lang="en-US" sz="2400" dirty="0">
                <a:latin typeface="Arial Narrow" panose="020B0606020202030204" pitchFamily="34" charset="0"/>
              </a:rPr>
              <a:t>Almost 200 miles of the Dolores River in Southwest CO &amp; Southeast UT</a:t>
            </a:r>
          </a:p>
          <a:p>
            <a:pPr marL="285750" indent="-285750">
              <a:buFont typeface="Arial" panose="020B0604020202020204" pitchFamily="34" charset="0"/>
              <a:buChar char="•"/>
            </a:pPr>
            <a:endParaRPr lang="en-US" dirty="0">
              <a:latin typeface="Arial Narrow" panose="020B0606020202030204" pitchFamily="34" charset="0"/>
            </a:endParaRPr>
          </a:p>
          <a:p>
            <a:pPr marL="285750" indent="-285750">
              <a:buFont typeface="Arial" panose="020B0604020202020204" pitchFamily="34" charset="0"/>
              <a:buChar char="•"/>
            </a:pPr>
            <a:r>
              <a:rPr lang="en-US" sz="2400" dirty="0">
                <a:latin typeface="Arial Narrow" panose="020B0606020202030204" pitchFamily="34" charset="0"/>
              </a:rPr>
              <a:t>Several tributaries to the Dolores, including the San Miguel River &amp; Disappointment Creek</a:t>
            </a:r>
          </a:p>
          <a:p>
            <a:pPr marL="285750" indent="-285750">
              <a:buFont typeface="Arial" panose="020B0604020202020204" pitchFamily="34" charset="0"/>
              <a:buChar char="•"/>
            </a:pPr>
            <a:endParaRPr lang="en-US" dirty="0">
              <a:latin typeface="Arial Narrow" panose="020B0606020202030204" pitchFamily="34" charset="0"/>
            </a:endParaRPr>
          </a:p>
          <a:p>
            <a:pPr marL="285750" indent="-285750">
              <a:buFont typeface="Arial" panose="020B0604020202020204" pitchFamily="34" charset="0"/>
              <a:buChar char="•"/>
            </a:pPr>
            <a:r>
              <a:rPr lang="en-US" sz="2400" dirty="0">
                <a:latin typeface="Arial Narrow" panose="020B0606020202030204" pitchFamily="34" charset="0"/>
              </a:rPr>
              <a:t>2 states, 4 BLM field offices, 6 counties</a:t>
            </a:r>
            <a:endParaRPr lang="en-US" dirty="0"/>
          </a:p>
          <a:p>
            <a:endParaRPr lang="en-US" dirty="0"/>
          </a:p>
        </p:txBody>
      </p:sp>
      <p:pic>
        <p:nvPicPr>
          <p:cNvPr id="2050" name="Picture 2" descr="C:\Users\Daniel\Downloads\DRRP_Map (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529936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83997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04800" y="1981200"/>
            <a:ext cx="8839200" cy="4144963"/>
          </a:xfrm>
          <a:noFill/>
        </p:spPr>
        <p:txBody>
          <a:bodyPr>
            <a:normAutofit/>
          </a:bodyPr>
          <a:lstStyle/>
          <a:p>
            <a:pPr marL="0" indent="0">
              <a:buNone/>
            </a:pPr>
            <a:r>
              <a:rPr lang="en-US" sz="2400" b="1" dirty="0">
                <a:latin typeface="Arial Narrow" panose="020B0606020202030204" pitchFamily="34" charset="0"/>
              </a:rPr>
              <a:t>Along nearly 200 miles of the Dolores River, invasive plant species had:</a:t>
            </a:r>
          </a:p>
          <a:p>
            <a:pPr marL="0" indent="0">
              <a:buNone/>
            </a:pPr>
            <a:endParaRPr lang="en-US" sz="400" dirty="0">
              <a:latin typeface="Arial Narrow" panose="020B0606020202030204" pitchFamily="34" charset="0"/>
            </a:endParaRPr>
          </a:p>
          <a:p>
            <a:r>
              <a:rPr lang="en-US" sz="2400" dirty="0">
                <a:latin typeface="Arial Narrow" panose="020B0606020202030204" pitchFamily="34" charset="0"/>
              </a:rPr>
              <a:t>Displaced native plant communities</a:t>
            </a:r>
          </a:p>
          <a:p>
            <a:r>
              <a:rPr lang="en-US" sz="2400" dirty="0">
                <a:latin typeface="Arial Narrow" panose="020B0606020202030204" pitchFamily="34" charset="0"/>
              </a:rPr>
              <a:t>Impaired wildlife habitat and forage</a:t>
            </a:r>
          </a:p>
          <a:p>
            <a:r>
              <a:rPr lang="en-US" sz="2400" dirty="0">
                <a:latin typeface="Arial Narrow" panose="020B0606020202030204" pitchFamily="34" charset="0"/>
              </a:rPr>
              <a:t>Hindered recreational opportunities</a:t>
            </a:r>
          </a:p>
          <a:p>
            <a:r>
              <a:rPr lang="en-US" sz="2400" dirty="0">
                <a:latin typeface="Arial Narrow" panose="020B0606020202030204" pitchFamily="34" charset="0"/>
              </a:rPr>
              <a:t>Increased risks associated with wildfire </a:t>
            </a:r>
          </a:p>
          <a:p>
            <a:endParaRPr lang="en-US" dirty="0"/>
          </a:p>
        </p:txBody>
      </p:sp>
      <p:pic>
        <p:nvPicPr>
          <p:cNvPr id="4" name="Picture 2" descr="Z:\Photos\Dolores_River_Partnership\Gateway_2013_10_18\Autumn_along_the_Dolore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647"/>
          <a:stretch/>
        </p:blipFill>
        <p:spPr bwMode="auto">
          <a:xfrm>
            <a:off x="0" y="0"/>
            <a:ext cx="9144000" cy="184101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42747EB-DA6F-4722-AE13-B0E8A87A13CC}"/>
              </a:ext>
            </a:extLst>
          </p:cNvPr>
          <p:cNvSpPr/>
          <p:nvPr/>
        </p:nvSpPr>
        <p:spPr>
          <a:xfrm>
            <a:off x="990600" y="1204105"/>
            <a:ext cx="7315200" cy="646331"/>
          </a:xfrm>
          <a:prstGeom prst="rect">
            <a:avLst/>
          </a:prstGeom>
        </p:spPr>
        <p:txBody>
          <a:bodyPr wrap="square">
            <a:spAutoFit/>
          </a:bodyPr>
          <a:lstStyle/>
          <a:p>
            <a:r>
              <a:rPr lang="en-US" sz="3600" b="1" dirty="0">
                <a:solidFill>
                  <a:schemeClr val="bg1"/>
                </a:solidFill>
                <a:latin typeface="Arial Narrow" panose="020B0606020202030204" pitchFamily="34" charset="0"/>
              </a:rPr>
              <a:t>A  Shared Problem Recognized in 2009</a:t>
            </a:r>
          </a:p>
        </p:txBody>
      </p:sp>
      <p:sp>
        <p:nvSpPr>
          <p:cNvPr id="16" name="Rectangle 15">
            <a:extLst>
              <a:ext uri="{FF2B5EF4-FFF2-40B4-BE49-F238E27FC236}">
                <a16:creationId xmlns:a16="http://schemas.microsoft.com/office/drawing/2014/main" id="{96F8BC40-A9DB-4CBF-9DEA-31427921F88B}"/>
              </a:ext>
            </a:extLst>
          </p:cNvPr>
          <p:cNvSpPr/>
          <p:nvPr/>
        </p:nvSpPr>
        <p:spPr>
          <a:xfrm>
            <a:off x="0" y="6457950"/>
            <a:ext cx="6467475" cy="400050"/>
          </a:xfrm>
          <a:prstGeom prst="rect">
            <a:avLst/>
          </a:prstGeom>
          <a:solidFill>
            <a:srgbClr val="507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Narrow" panose="020B0606020202030204" pitchFamily="34" charset="0"/>
            </a:endParaRPr>
          </a:p>
        </p:txBody>
      </p:sp>
      <p:sp>
        <p:nvSpPr>
          <p:cNvPr id="17" name="Rectangle 16">
            <a:extLst>
              <a:ext uri="{FF2B5EF4-FFF2-40B4-BE49-F238E27FC236}">
                <a16:creationId xmlns:a16="http://schemas.microsoft.com/office/drawing/2014/main" id="{B7A7272E-88AF-450D-9856-E573030AC3D9}"/>
              </a:ext>
            </a:extLst>
          </p:cNvPr>
          <p:cNvSpPr/>
          <p:nvPr/>
        </p:nvSpPr>
        <p:spPr>
          <a:xfrm>
            <a:off x="6467475" y="6457950"/>
            <a:ext cx="2676525" cy="400050"/>
          </a:xfrm>
          <a:prstGeom prst="rect">
            <a:avLst/>
          </a:prstGeom>
          <a:solidFill>
            <a:srgbClr val="C37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3" name="Picture 22">
            <a:extLst>
              <a:ext uri="{FF2B5EF4-FFF2-40B4-BE49-F238E27FC236}">
                <a16:creationId xmlns:a16="http://schemas.microsoft.com/office/drawing/2014/main" id="{F7908074-7EFF-4A68-B945-2C509FAEEB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3871"/>
          <a:stretch/>
        </p:blipFill>
        <p:spPr>
          <a:xfrm>
            <a:off x="5206181" y="2731324"/>
            <a:ext cx="3937819" cy="3048000"/>
          </a:xfrm>
          <a:prstGeom prst="rect">
            <a:avLst/>
          </a:prstGeom>
        </p:spPr>
      </p:pic>
      <p:pic>
        <p:nvPicPr>
          <p:cNvPr id="21" name="Picture 20">
            <a:extLst>
              <a:ext uri="{FF2B5EF4-FFF2-40B4-BE49-F238E27FC236}">
                <a16:creationId xmlns:a16="http://schemas.microsoft.com/office/drawing/2014/main" id="{B416ADDD-3F65-4959-A5FA-3679E6AD30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52310"/>
            <a:ext cx="3802883" cy="2373735"/>
          </a:xfrm>
          <a:prstGeom prst="rect">
            <a:avLst/>
          </a:prstGeom>
        </p:spPr>
      </p:pic>
    </p:spTree>
    <p:extLst>
      <p:ext uri="{BB962C8B-B14F-4D97-AF65-F5344CB8AC3E}">
        <p14:creationId xmlns:p14="http://schemas.microsoft.com/office/powerpoint/2010/main" val="3398340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00242"/>
            <a:ext cx="8229600" cy="1524000"/>
          </a:xfrm>
        </p:spPr>
        <p:txBody>
          <a:bodyPr>
            <a:noAutofit/>
          </a:bodyPr>
          <a:lstStyle/>
          <a:p>
            <a:r>
              <a:rPr lang="en-US" sz="3200" b="1" dirty="0">
                <a:solidFill>
                  <a:srgbClr val="006666"/>
                </a:solidFill>
                <a:latin typeface="Arial Narrow" panose="020B0606020202030204" pitchFamily="34" charset="0"/>
              </a:rPr>
              <a:t>Vision</a:t>
            </a:r>
            <a:r>
              <a:rPr lang="en-US" sz="3200" dirty="0">
                <a:solidFill>
                  <a:srgbClr val="006666"/>
                </a:solidFill>
                <a:latin typeface="Arial Narrow" panose="020B0606020202030204" pitchFamily="34" charset="0"/>
              </a:rPr>
              <a:t>:</a:t>
            </a:r>
            <a:r>
              <a:rPr lang="en-US" sz="2400" dirty="0">
                <a:solidFill>
                  <a:srgbClr val="006666"/>
                </a:solidFill>
                <a:latin typeface="Arial Narrow" panose="020B0606020202030204" pitchFamily="34" charset="0"/>
              </a:rPr>
              <a:t> </a:t>
            </a:r>
            <a:br>
              <a:rPr lang="en-US" sz="2400" dirty="0">
                <a:solidFill>
                  <a:srgbClr val="006666"/>
                </a:solidFill>
                <a:latin typeface="Arial Narrow" panose="020B0606020202030204" pitchFamily="34" charset="0"/>
              </a:rPr>
            </a:br>
            <a:r>
              <a:rPr lang="en-US" sz="2400" dirty="0">
                <a:latin typeface="Arial Narrow" panose="020B0606020202030204" pitchFamily="34" charset="0"/>
              </a:rPr>
              <a:t>The Dolores River watershed is dominated by native vegetation, where the threats from tamarisk and other associated invasive species have been mitigated and the riparian areas of the watershed continue to become more naturally functioning, self-sustaining, diverse, and resilient over time.</a:t>
            </a:r>
          </a:p>
        </p:txBody>
      </p:sp>
      <p:pic>
        <p:nvPicPr>
          <p:cNvPr id="3074" name="Picture 2" descr="Z:\Photos\Dolores_River_Partnership\Corps_in_Bedrock_TNC_Global_Board_Visit_06_19_2013\All by Erika Nortemann at TNC\Dolores-River\ELN_130619-0028.jpg"/>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t="11313"/>
          <a:stretch/>
        </p:blipFill>
        <p:spPr bwMode="auto">
          <a:xfrm>
            <a:off x="-12290" y="-457200"/>
            <a:ext cx="9144000" cy="43433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F4BF613-695B-4F77-9E76-0B984CCA5751}"/>
              </a:ext>
            </a:extLst>
          </p:cNvPr>
          <p:cNvSpPr/>
          <p:nvPr/>
        </p:nvSpPr>
        <p:spPr>
          <a:xfrm>
            <a:off x="0" y="6457950"/>
            <a:ext cx="6467475" cy="400050"/>
          </a:xfrm>
          <a:prstGeom prst="rect">
            <a:avLst/>
          </a:prstGeom>
          <a:solidFill>
            <a:srgbClr val="507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Narrow" panose="020B0606020202030204" pitchFamily="34" charset="0"/>
            </a:endParaRPr>
          </a:p>
        </p:txBody>
      </p:sp>
      <p:sp>
        <p:nvSpPr>
          <p:cNvPr id="5" name="Rectangle 4">
            <a:extLst>
              <a:ext uri="{FF2B5EF4-FFF2-40B4-BE49-F238E27FC236}">
                <a16:creationId xmlns:a16="http://schemas.microsoft.com/office/drawing/2014/main" id="{4242B4E0-42EC-4F9A-AC16-7B6C6F6CB354}"/>
              </a:ext>
            </a:extLst>
          </p:cNvPr>
          <p:cNvSpPr/>
          <p:nvPr/>
        </p:nvSpPr>
        <p:spPr>
          <a:xfrm>
            <a:off x="6467475" y="6457950"/>
            <a:ext cx="2676525" cy="400050"/>
          </a:xfrm>
          <a:prstGeom prst="rect">
            <a:avLst/>
          </a:prstGeom>
          <a:solidFill>
            <a:srgbClr val="C37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411606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892BF5-AB28-42E3-AEDF-6EF52B3980A0}"/>
              </a:ext>
            </a:extLst>
          </p:cNvPr>
          <p:cNvSpPr/>
          <p:nvPr/>
        </p:nvSpPr>
        <p:spPr>
          <a:xfrm>
            <a:off x="0" y="6457950"/>
            <a:ext cx="6467475" cy="400050"/>
          </a:xfrm>
          <a:prstGeom prst="rect">
            <a:avLst/>
          </a:prstGeom>
          <a:solidFill>
            <a:srgbClr val="507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Narrow" panose="020B0606020202030204" pitchFamily="34" charset="0"/>
            </a:endParaRPr>
          </a:p>
        </p:txBody>
      </p:sp>
      <p:sp>
        <p:nvSpPr>
          <p:cNvPr id="7" name="Rectangle 6">
            <a:extLst>
              <a:ext uri="{FF2B5EF4-FFF2-40B4-BE49-F238E27FC236}">
                <a16:creationId xmlns:a16="http://schemas.microsoft.com/office/drawing/2014/main" id="{50A7FDBA-4783-469D-98E2-C2433A193CE9}"/>
              </a:ext>
            </a:extLst>
          </p:cNvPr>
          <p:cNvSpPr/>
          <p:nvPr/>
        </p:nvSpPr>
        <p:spPr>
          <a:xfrm>
            <a:off x="6467475" y="6457950"/>
            <a:ext cx="2676525" cy="400050"/>
          </a:xfrm>
          <a:prstGeom prst="rect">
            <a:avLst/>
          </a:prstGeom>
          <a:solidFill>
            <a:srgbClr val="C37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304800" y="1752600"/>
            <a:ext cx="8229600" cy="1143000"/>
          </a:xfrm>
        </p:spPr>
        <p:txBody>
          <a:bodyPr>
            <a:normAutofit/>
          </a:bodyPr>
          <a:lstStyle/>
          <a:p>
            <a:r>
              <a:rPr lang="en-US" sz="3200" b="1" dirty="0">
                <a:solidFill>
                  <a:srgbClr val="006666"/>
                </a:solidFill>
                <a:latin typeface="Arial Narrow" panose="020B0606020202030204" pitchFamily="34" charset="0"/>
              </a:rPr>
              <a:t>4 Shared Partnership Goals:</a:t>
            </a:r>
          </a:p>
        </p:txBody>
      </p:sp>
      <p:sp>
        <p:nvSpPr>
          <p:cNvPr id="3" name="Content Placeholder 2"/>
          <p:cNvSpPr>
            <a:spLocks noGrp="1"/>
          </p:cNvSpPr>
          <p:nvPr>
            <p:ph idx="1"/>
          </p:nvPr>
        </p:nvSpPr>
        <p:spPr>
          <a:xfrm>
            <a:off x="533400" y="2713037"/>
            <a:ext cx="4241800" cy="3763963"/>
          </a:xfrm>
        </p:spPr>
        <p:txBody>
          <a:bodyPr>
            <a:normAutofit lnSpcReduction="10000"/>
          </a:bodyPr>
          <a:lstStyle/>
          <a:p>
            <a:pPr>
              <a:lnSpc>
                <a:spcPct val="110000"/>
              </a:lnSpc>
            </a:pPr>
            <a:r>
              <a:rPr lang="en-US" sz="2400" b="1" dirty="0">
                <a:latin typeface="Arial Narrow" panose="020B0606020202030204" pitchFamily="34" charset="0"/>
              </a:rPr>
              <a:t>Ecological Goals: </a:t>
            </a:r>
            <a:r>
              <a:rPr lang="en-US" sz="2400" dirty="0">
                <a:latin typeface="Arial Narrow" panose="020B0606020202030204" pitchFamily="34" charset="0"/>
              </a:rPr>
              <a:t>enhanced plant communities</a:t>
            </a:r>
          </a:p>
          <a:p>
            <a:pPr>
              <a:lnSpc>
                <a:spcPct val="110000"/>
              </a:lnSpc>
            </a:pPr>
            <a:r>
              <a:rPr lang="en-US" sz="2400" b="1" dirty="0">
                <a:latin typeface="Arial Narrow" panose="020B0606020202030204" pitchFamily="34" charset="0"/>
              </a:rPr>
              <a:t>Social Goals: </a:t>
            </a:r>
            <a:r>
              <a:rPr lang="en-US" sz="2400" dirty="0">
                <a:latin typeface="Arial Narrow" panose="020B0606020202030204" pitchFamily="34" charset="0"/>
              </a:rPr>
              <a:t>youth, public safety, and aesthetics</a:t>
            </a:r>
          </a:p>
          <a:p>
            <a:pPr>
              <a:lnSpc>
                <a:spcPct val="110000"/>
              </a:lnSpc>
            </a:pPr>
            <a:r>
              <a:rPr lang="en-US" sz="2400" b="1" dirty="0">
                <a:latin typeface="Arial Narrow" panose="020B0606020202030204" pitchFamily="34" charset="0"/>
              </a:rPr>
              <a:t>Economic Goals: </a:t>
            </a:r>
            <a:r>
              <a:rPr lang="en-US" sz="2400" dirty="0">
                <a:latin typeface="Arial Narrow" panose="020B0606020202030204" pitchFamily="34" charset="0"/>
              </a:rPr>
              <a:t>employment, local investments, efficiency, and recreation</a:t>
            </a:r>
          </a:p>
          <a:p>
            <a:pPr>
              <a:lnSpc>
                <a:spcPct val="110000"/>
              </a:lnSpc>
            </a:pPr>
            <a:r>
              <a:rPr lang="en-US" sz="2400" b="1" dirty="0">
                <a:latin typeface="Arial Narrow" panose="020B0606020202030204" pitchFamily="34" charset="0"/>
              </a:rPr>
              <a:t>Management Goals: </a:t>
            </a:r>
            <a:r>
              <a:rPr lang="en-US" sz="2400" dirty="0">
                <a:latin typeface="Arial Narrow" panose="020B0606020202030204" pitchFamily="34" charset="0"/>
              </a:rPr>
              <a:t>learning, sharing, and improving</a:t>
            </a:r>
          </a:p>
        </p:txBody>
      </p:sp>
      <p:pic>
        <p:nvPicPr>
          <p:cNvPr id="4" name="Picture 2" descr="Z:\Photos\Dolores_River_Partnership\Gateway_2013_10_18\Autumn_along_the_Dolore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647"/>
          <a:stretch/>
        </p:blipFill>
        <p:spPr bwMode="auto">
          <a:xfrm>
            <a:off x="0" y="0"/>
            <a:ext cx="9144000" cy="18410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D03D262-AC60-4AB0-A1CD-C521516373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6445" y="2863645"/>
            <a:ext cx="4165600" cy="3124200"/>
          </a:xfrm>
          <a:prstGeom prst="rect">
            <a:avLst/>
          </a:prstGeom>
        </p:spPr>
      </p:pic>
    </p:spTree>
    <p:extLst>
      <p:ext uri="{BB962C8B-B14F-4D97-AF65-F5344CB8AC3E}">
        <p14:creationId xmlns:p14="http://schemas.microsoft.com/office/powerpoint/2010/main" val="4693518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56512" y="228600"/>
            <a:ext cx="8189256" cy="600164"/>
          </a:xfrm>
          <a:prstGeom prst="rect">
            <a:avLst/>
          </a:prstGeom>
          <a:noFill/>
        </p:spPr>
        <p:txBody>
          <a:bodyPr wrap="square" rtlCol="0">
            <a:spAutoFit/>
          </a:bodyPr>
          <a:lstStyle/>
          <a:p>
            <a:pPr algn="ctr"/>
            <a:r>
              <a:rPr lang="en-US" sz="3200" b="1" dirty="0">
                <a:solidFill>
                  <a:srgbClr val="006666"/>
                </a:solidFill>
                <a:latin typeface="Arial Narrow" panose="020B0606020202030204" pitchFamily="34" charset="0"/>
                <a:ea typeface="Open Sans" panose="020B0606030504020204" pitchFamily="34" charset="0"/>
                <a:cs typeface="Open Sans" panose="020B0606030504020204" pitchFamily="34" charset="0"/>
              </a:rPr>
              <a:t>Since 2009, what has the DRRP done?</a:t>
            </a:r>
          </a:p>
        </p:txBody>
      </p:sp>
      <p:sp>
        <p:nvSpPr>
          <p:cNvPr id="9" name="Rectangle 8">
            <a:extLst>
              <a:ext uri="{FF2B5EF4-FFF2-40B4-BE49-F238E27FC236}">
                <a16:creationId xmlns:a16="http://schemas.microsoft.com/office/drawing/2014/main" id="{A01A51EB-3F3C-4A21-A9D8-D75464B1CE42}"/>
              </a:ext>
            </a:extLst>
          </p:cNvPr>
          <p:cNvSpPr/>
          <p:nvPr/>
        </p:nvSpPr>
        <p:spPr>
          <a:xfrm>
            <a:off x="0" y="6569158"/>
            <a:ext cx="6467475" cy="400050"/>
          </a:xfrm>
          <a:prstGeom prst="rect">
            <a:avLst/>
          </a:prstGeom>
          <a:solidFill>
            <a:srgbClr val="507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Narrow" panose="020B0606020202030204" pitchFamily="34" charset="0"/>
            </a:endParaRPr>
          </a:p>
        </p:txBody>
      </p:sp>
      <p:sp>
        <p:nvSpPr>
          <p:cNvPr id="10" name="Rectangle 9">
            <a:extLst>
              <a:ext uri="{FF2B5EF4-FFF2-40B4-BE49-F238E27FC236}">
                <a16:creationId xmlns:a16="http://schemas.microsoft.com/office/drawing/2014/main" id="{225F9BC9-50C0-4E50-9ED4-583270F42D5C}"/>
              </a:ext>
            </a:extLst>
          </p:cNvPr>
          <p:cNvSpPr/>
          <p:nvPr/>
        </p:nvSpPr>
        <p:spPr>
          <a:xfrm>
            <a:off x="6467475" y="6457950"/>
            <a:ext cx="2676525" cy="400050"/>
          </a:xfrm>
          <a:prstGeom prst="rect">
            <a:avLst/>
          </a:prstGeom>
          <a:solidFill>
            <a:srgbClr val="C37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TextBox 14"/>
          <p:cNvSpPr txBox="1"/>
          <p:nvPr/>
        </p:nvSpPr>
        <p:spPr>
          <a:xfrm>
            <a:off x="344968" y="990600"/>
            <a:ext cx="5446232" cy="3177793"/>
          </a:xfrm>
          <a:prstGeom prst="rect">
            <a:avLst/>
          </a:prstGeom>
          <a:noFill/>
        </p:spPr>
        <p:txBody>
          <a:bodyPr wrap="square" rtlCol="0">
            <a:spAutoFit/>
          </a:bodyPr>
          <a:lstStyle/>
          <a:p>
            <a:pPr marL="385763" indent="-385763">
              <a:spcAft>
                <a:spcPts val="100"/>
              </a:spcAft>
              <a:buFont typeface="+mj-lt"/>
              <a:buAutoNum type="arabicPeriod"/>
            </a:pPr>
            <a:r>
              <a:rPr lang="en-US" sz="2200" b="1" dirty="0">
                <a:latin typeface="Arial Narrow" panose="020B0606020202030204" pitchFamily="34" charset="0"/>
                <a:ea typeface="Corbel" charset="0"/>
                <a:cs typeface="Corbel" charset="0"/>
              </a:rPr>
              <a:t>Removed over 2,200 acres of tamarisk </a:t>
            </a:r>
            <a:r>
              <a:rPr lang="en-US" sz="2200" dirty="0">
                <a:latin typeface="Arial Narrow" panose="020B0606020202030204" pitchFamily="34" charset="0"/>
                <a:ea typeface="Corbel" charset="0"/>
                <a:cs typeface="Corbel" charset="0"/>
              </a:rPr>
              <a:t>(and treated many more secondary weeds)</a:t>
            </a:r>
          </a:p>
          <a:p>
            <a:pPr marL="385763" indent="-385763">
              <a:spcAft>
                <a:spcPts val="100"/>
              </a:spcAft>
              <a:buFont typeface="+mj-lt"/>
              <a:buAutoNum type="arabicPeriod"/>
            </a:pPr>
            <a:r>
              <a:rPr lang="en-US" sz="2200" b="1" dirty="0">
                <a:latin typeface="Arial Narrow" panose="020B0606020202030204" pitchFamily="34" charset="0"/>
                <a:ea typeface="Corbel" charset="0"/>
                <a:cs typeface="Corbel" charset="0"/>
              </a:rPr>
              <a:t>Conducted over 500 acres of active revegetation</a:t>
            </a:r>
          </a:p>
          <a:p>
            <a:pPr marL="385763" indent="-385763">
              <a:spcAft>
                <a:spcPts val="100"/>
              </a:spcAft>
              <a:buFont typeface="+mj-lt"/>
              <a:buAutoNum type="arabicPeriod"/>
            </a:pPr>
            <a:r>
              <a:rPr lang="en-US" sz="2200" b="1" dirty="0">
                <a:latin typeface="Arial Narrow" panose="020B0606020202030204" pitchFamily="34" charset="0"/>
                <a:ea typeface="Corbel" charset="0"/>
                <a:cs typeface="Corbel" charset="0"/>
              </a:rPr>
              <a:t>Hired and trained nearly 350 young adults </a:t>
            </a:r>
            <a:r>
              <a:rPr lang="en-US" sz="2200" dirty="0">
                <a:latin typeface="Arial Narrow" panose="020B0606020202030204" pitchFamily="34" charset="0"/>
                <a:ea typeface="Corbel" charset="0"/>
                <a:cs typeface="Corbel" charset="0"/>
              </a:rPr>
              <a:t>through Conservation Corps programs</a:t>
            </a:r>
          </a:p>
          <a:p>
            <a:pPr marL="385763" indent="-385763">
              <a:spcAft>
                <a:spcPts val="100"/>
              </a:spcAft>
              <a:buFont typeface="+mj-lt"/>
              <a:buAutoNum type="arabicPeriod"/>
            </a:pPr>
            <a:r>
              <a:rPr lang="en-US" sz="2200" b="1" dirty="0">
                <a:latin typeface="Arial Narrow" panose="020B0606020202030204" pitchFamily="34" charset="0"/>
                <a:ea typeface="Corbel" charset="0"/>
                <a:cs typeface="Corbel" charset="0"/>
              </a:rPr>
              <a:t>Raised over $9 million </a:t>
            </a:r>
            <a:r>
              <a:rPr lang="en-US" sz="2200" dirty="0">
                <a:latin typeface="Arial Narrow" panose="020B0606020202030204" pitchFamily="34" charset="0"/>
                <a:ea typeface="Corbel" charset="0"/>
                <a:cs typeface="Corbel" charset="0"/>
              </a:rPr>
              <a:t>towards restoring the riparian corridor to a healthier state (invested in local economies). </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755" y="4343400"/>
            <a:ext cx="3497357" cy="2625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ight Arrow 1"/>
          <p:cNvSpPr/>
          <p:nvPr/>
        </p:nvSpPr>
        <p:spPr>
          <a:xfrm>
            <a:off x="3429000" y="5272880"/>
            <a:ext cx="719254" cy="256495"/>
          </a:xfrm>
          <a:prstGeom prst="rightArrow">
            <a:avLst/>
          </a:prstGeom>
          <a:solidFill>
            <a:srgbClr val="507B7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a:extLst>
              <a:ext uri="{FF2B5EF4-FFF2-40B4-BE49-F238E27FC236}">
                <a16:creationId xmlns:a16="http://schemas.microsoft.com/office/drawing/2014/main" id="{EEF205DB-3194-4FC0-B350-3CE8F54643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32"/>
          <a:stretch/>
        </p:blipFill>
        <p:spPr>
          <a:xfrm rot="5400000">
            <a:off x="5644727" y="1191404"/>
            <a:ext cx="3625557" cy="2924857"/>
          </a:xfrm>
          <a:prstGeom prst="rect">
            <a:avLst/>
          </a:prstGeom>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91000" y="4373880"/>
            <a:ext cx="3323402" cy="2495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7548815" y="6556144"/>
            <a:ext cx="1455234" cy="230832"/>
          </a:xfrm>
          <a:prstGeom prst="rect">
            <a:avLst/>
          </a:prstGeom>
          <a:noFill/>
        </p:spPr>
        <p:txBody>
          <a:bodyPr wrap="square" rtlCol="0">
            <a:spAutoFit/>
          </a:bodyPr>
          <a:lstStyle/>
          <a:p>
            <a:r>
              <a:rPr lang="en-US" sz="900" i="1" dirty="0">
                <a:solidFill>
                  <a:schemeClr val="tx1">
                    <a:lumMod val="65000"/>
                    <a:lumOff val="35000"/>
                  </a:schemeClr>
                </a:solidFill>
              </a:rPr>
              <a:t>Photos provided by GJ BLM</a:t>
            </a:r>
          </a:p>
        </p:txBody>
      </p:sp>
    </p:spTree>
    <p:extLst>
      <p:ext uri="{BB962C8B-B14F-4D97-AF65-F5344CB8AC3E}">
        <p14:creationId xmlns:p14="http://schemas.microsoft.com/office/powerpoint/2010/main" val="17832330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47A7FA-57FD-40C9-BA33-D7AF596DA6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00" y="0"/>
            <a:ext cx="9715500" cy="6477000"/>
          </a:xfrm>
          <a:prstGeom prst="rect">
            <a:avLst/>
          </a:prstGeom>
        </p:spPr>
      </p:pic>
      <p:sp>
        <p:nvSpPr>
          <p:cNvPr id="3" name="Content Placeholder 2"/>
          <p:cNvSpPr>
            <a:spLocks noGrp="1"/>
          </p:cNvSpPr>
          <p:nvPr>
            <p:ph idx="1"/>
          </p:nvPr>
        </p:nvSpPr>
        <p:spPr>
          <a:xfrm>
            <a:off x="457200" y="228600"/>
            <a:ext cx="8229600" cy="4038600"/>
          </a:xfrm>
          <a:noFill/>
        </p:spPr>
        <p:txBody>
          <a:bodyPr>
            <a:normAutofit/>
          </a:bodyPr>
          <a:lstStyle/>
          <a:p>
            <a:pPr marL="0" indent="0" algn="ctr">
              <a:buNone/>
            </a:pPr>
            <a:r>
              <a:rPr lang="en-US" sz="4800" b="1" i="1" dirty="0">
                <a:solidFill>
                  <a:schemeClr val="bg1"/>
                </a:solidFill>
                <a:latin typeface="Arial Narrow" panose="020B0606020202030204" pitchFamily="34" charset="0"/>
              </a:rPr>
              <a:t>Key to Success? </a:t>
            </a:r>
            <a:endParaRPr lang="en-US" sz="4800" dirty="0">
              <a:solidFill>
                <a:schemeClr val="bg1"/>
              </a:solidFill>
              <a:latin typeface="Arial Narrow" panose="020B0606020202030204" pitchFamily="34" charset="0"/>
            </a:endParaRPr>
          </a:p>
          <a:p>
            <a:pPr marL="0" indent="0">
              <a:buNone/>
            </a:pPr>
            <a:endParaRPr lang="en-US" dirty="0">
              <a:solidFill>
                <a:schemeClr val="bg1"/>
              </a:solidFill>
              <a:latin typeface="Calisto MT" panose="02040603050505030304" pitchFamily="18" charset="0"/>
            </a:endParaRPr>
          </a:p>
          <a:p>
            <a:pPr marL="0" indent="0" algn="ctr">
              <a:buNone/>
            </a:pPr>
            <a:r>
              <a:rPr lang="en-US" sz="8000" dirty="0">
                <a:solidFill>
                  <a:schemeClr val="bg1"/>
                </a:solidFill>
                <a:latin typeface="Bodoni MT Black" panose="02070A03080606020203" pitchFamily="18" charset="0"/>
              </a:rPr>
              <a:t>TRUST</a:t>
            </a:r>
          </a:p>
          <a:p>
            <a:pPr marL="0" indent="0" algn="ctr">
              <a:buNone/>
            </a:pPr>
            <a:r>
              <a:rPr lang="en-US" sz="8000" dirty="0">
                <a:latin typeface="Bodoni MT Black" panose="02070A03080606020203" pitchFamily="18" charset="0"/>
              </a:rPr>
              <a:t> </a:t>
            </a:r>
          </a:p>
        </p:txBody>
      </p:sp>
      <p:sp>
        <p:nvSpPr>
          <p:cNvPr id="5" name="Rectangle 4">
            <a:extLst>
              <a:ext uri="{FF2B5EF4-FFF2-40B4-BE49-F238E27FC236}">
                <a16:creationId xmlns:a16="http://schemas.microsoft.com/office/drawing/2014/main" id="{78E7741F-4C0E-421E-B265-DD3010201DE1}"/>
              </a:ext>
            </a:extLst>
          </p:cNvPr>
          <p:cNvSpPr/>
          <p:nvPr/>
        </p:nvSpPr>
        <p:spPr>
          <a:xfrm>
            <a:off x="0" y="6457950"/>
            <a:ext cx="6467475" cy="400050"/>
          </a:xfrm>
          <a:prstGeom prst="rect">
            <a:avLst/>
          </a:prstGeom>
          <a:solidFill>
            <a:srgbClr val="507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Narrow" panose="020B0606020202030204" pitchFamily="34" charset="0"/>
            </a:endParaRPr>
          </a:p>
        </p:txBody>
      </p:sp>
      <p:sp>
        <p:nvSpPr>
          <p:cNvPr id="6" name="Rectangle 5">
            <a:extLst>
              <a:ext uri="{FF2B5EF4-FFF2-40B4-BE49-F238E27FC236}">
                <a16:creationId xmlns:a16="http://schemas.microsoft.com/office/drawing/2014/main" id="{0C593405-102D-415D-90C0-684F94E524F1}"/>
              </a:ext>
            </a:extLst>
          </p:cNvPr>
          <p:cNvSpPr/>
          <p:nvPr/>
        </p:nvSpPr>
        <p:spPr>
          <a:xfrm>
            <a:off x="6467475" y="6457950"/>
            <a:ext cx="2676525" cy="400050"/>
          </a:xfrm>
          <a:prstGeom prst="rect">
            <a:avLst/>
          </a:prstGeom>
          <a:solidFill>
            <a:srgbClr val="C37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48919331-9B46-491A-B214-7EAFFF5165D5}"/>
              </a:ext>
            </a:extLst>
          </p:cNvPr>
          <p:cNvSpPr/>
          <p:nvPr/>
        </p:nvSpPr>
        <p:spPr>
          <a:xfrm>
            <a:off x="1797044" y="5562600"/>
            <a:ext cx="5549917" cy="646331"/>
          </a:xfrm>
          <a:prstGeom prst="rect">
            <a:avLst/>
          </a:prstGeom>
        </p:spPr>
        <p:txBody>
          <a:bodyPr wrap="none">
            <a:spAutoFit/>
          </a:bodyPr>
          <a:lstStyle/>
          <a:p>
            <a:pPr algn="ctr"/>
            <a:r>
              <a:rPr lang="en-US" sz="3600" b="1" i="1" dirty="0">
                <a:solidFill>
                  <a:schemeClr val="bg1"/>
                </a:solidFill>
                <a:latin typeface="Arial Narrow" panose="020B0606020202030204" pitchFamily="34" charset="0"/>
              </a:rPr>
              <a:t>(Great working relationships) </a:t>
            </a:r>
            <a:endParaRPr lang="en-US" sz="36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480275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2209800"/>
            <a:ext cx="8763000" cy="762000"/>
          </a:xfrm>
        </p:spPr>
        <p:txBody>
          <a:bodyPr>
            <a:normAutofit fontScale="90000"/>
          </a:bodyPr>
          <a:lstStyle/>
          <a:p>
            <a:r>
              <a:rPr lang="en-US" sz="3600" b="1" dirty="0">
                <a:solidFill>
                  <a:srgbClr val="006666"/>
                </a:solidFill>
                <a:latin typeface="Arial Narrow" panose="020B0606020202030204" pitchFamily="34" charset="0"/>
              </a:rPr>
              <a:t>Collaboration and Shared Decision-Making</a:t>
            </a:r>
            <a:br>
              <a:rPr lang="en-US" dirty="0">
                <a:latin typeface="Calisto MT" panose="02040603050505030304" pitchFamily="18" charset="0"/>
              </a:rPr>
            </a:br>
            <a:endParaRPr lang="en-US" dirty="0">
              <a:latin typeface="Calisto MT" panose="02040603050505030304" pitchFamily="18" charset="0"/>
            </a:endParaRPr>
          </a:p>
        </p:txBody>
      </p:sp>
      <p:sp>
        <p:nvSpPr>
          <p:cNvPr id="3" name="Content Placeholder 2"/>
          <p:cNvSpPr>
            <a:spLocks noGrp="1"/>
          </p:cNvSpPr>
          <p:nvPr>
            <p:ph idx="1"/>
          </p:nvPr>
        </p:nvSpPr>
        <p:spPr>
          <a:xfrm>
            <a:off x="457200" y="2819400"/>
            <a:ext cx="5867400" cy="3429000"/>
          </a:xfrm>
        </p:spPr>
        <p:txBody>
          <a:bodyPr>
            <a:normAutofit/>
          </a:bodyPr>
          <a:lstStyle/>
          <a:p>
            <a:r>
              <a:rPr lang="en-US" dirty="0">
                <a:latin typeface="Arial Narrow" panose="020B0606020202030204" pitchFamily="34" charset="0"/>
              </a:rPr>
              <a:t>Realization that piecemeal approach toward large landscape restoration along the Dolores was insufficient. </a:t>
            </a:r>
          </a:p>
          <a:p>
            <a:pPr marL="0" indent="0">
              <a:buNone/>
            </a:pPr>
            <a:endParaRPr lang="en-US" sz="1000" dirty="0">
              <a:latin typeface="Arial Narrow" panose="020B0606020202030204" pitchFamily="34" charset="0"/>
            </a:endParaRPr>
          </a:p>
          <a:p>
            <a:r>
              <a:rPr lang="en-US" dirty="0">
                <a:latin typeface="Arial Narrow" panose="020B0606020202030204" pitchFamily="34" charset="0"/>
              </a:rPr>
              <a:t>Shared decision-making across public and private land parcels was necessary to achieve the partnership’s goals of restoring health to streamside habitat.  </a:t>
            </a:r>
          </a:p>
        </p:txBody>
      </p:sp>
      <p:pic>
        <p:nvPicPr>
          <p:cNvPr id="4" name="Picture 2" descr="Z:\Photos\Dolores_River_Partnership\Gateway_2013_10_18\Autumn_along_the_Dolore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647"/>
          <a:stretch/>
        </p:blipFill>
        <p:spPr bwMode="auto">
          <a:xfrm>
            <a:off x="0" y="0"/>
            <a:ext cx="9144000" cy="184101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51161F7-F887-4C4E-9C6C-71FBE313C079}"/>
              </a:ext>
            </a:extLst>
          </p:cNvPr>
          <p:cNvSpPr/>
          <p:nvPr/>
        </p:nvSpPr>
        <p:spPr>
          <a:xfrm>
            <a:off x="0" y="6457950"/>
            <a:ext cx="6467475" cy="400050"/>
          </a:xfrm>
          <a:prstGeom prst="rect">
            <a:avLst/>
          </a:prstGeom>
          <a:solidFill>
            <a:srgbClr val="507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Narrow" panose="020B0606020202030204" pitchFamily="34" charset="0"/>
            </a:endParaRPr>
          </a:p>
        </p:txBody>
      </p:sp>
      <p:sp>
        <p:nvSpPr>
          <p:cNvPr id="7" name="Rectangle 6">
            <a:extLst>
              <a:ext uri="{FF2B5EF4-FFF2-40B4-BE49-F238E27FC236}">
                <a16:creationId xmlns:a16="http://schemas.microsoft.com/office/drawing/2014/main" id="{32ABBB30-03B3-48D4-B7F6-4223BFF09811}"/>
              </a:ext>
            </a:extLst>
          </p:cNvPr>
          <p:cNvSpPr/>
          <p:nvPr/>
        </p:nvSpPr>
        <p:spPr>
          <a:xfrm>
            <a:off x="6467475" y="6457950"/>
            <a:ext cx="2676525" cy="400050"/>
          </a:xfrm>
          <a:prstGeom prst="rect">
            <a:avLst/>
          </a:prstGeom>
          <a:solidFill>
            <a:srgbClr val="C37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Picture 4">
            <a:extLst>
              <a:ext uri="{FF2B5EF4-FFF2-40B4-BE49-F238E27FC236}">
                <a16:creationId xmlns:a16="http://schemas.microsoft.com/office/drawing/2014/main" id="{2FE24DF1-820A-4445-B623-CCDAE5F6CD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957543"/>
            <a:ext cx="3246447" cy="2052857"/>
          </a:xfrm>
          <a:prstGeom prst="rect">
            <a:avLst/>
          </a:prstGeom>
        </p:spPr>
      </p:pic>
      <p:pic>
        <p:nvPicPr>
          <p:cNvPr id="11" name="Picture 10">
            <a:extLst>
              <a:ext uri="{FF2B5EF4-FFF2-40B4-BE49-F238E27FC236}">
                <a16:creationId xmlns:a16="http://schemas.microsoft.com/office/drawing/2014/main" id="{016426A9-353F-4724-AE89-B020F7D0AC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9566" y="4614775"/>
            <a:ext cx="2984434" cy="2229114"/>
          </a:xfrm>
          <a:prstGeom prst="rect">
            <a:avLst/>
          </a:prstGeom>
        </p:spPr>
      </p:pic>
      <p:pic>
        <p:nvPicPr>
          <p:cNvPr id="15" name="Picture 14">
            <a:extLst>
              <a:ext uri="{FF2B5EF4-FFF2-40B4-BE49-F238E27FC236}">
                <a16:creationId xmlns:a16="http://schemas.microsoft.com/office/drawing/2014/main" id="{CD7FC663-3362-4182-A5D4-D774FF0D3A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7552" y="4423164"/>
            <a:ext cx="3246447" cy="2434835"/>
          </a:xfrm>
          <a:prstGeom prst="rect">
            <a:avLst/>
          </a:prstGeom>
        </p:spPr>
      </p:pic>
    </p:spTree>
    <p:extLst>
      <p:ext uri="{BB962C8B-B14F-4D97-AF65-F5344CB8AC3E}">
        <p14:creationId xmlns:p14="http://schemas.microsoft.com/office/powerpoint/2010/main" val="10624728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35120D4B7A0824681AD25399708A29E" ma:contentTypeVersion="10" ma:contentTypeDescription="Create a new document." ma:contentTypeScope="" ma:versionID="2e5006deda6e727cbf9f7fe047fe5594">
  <xsd:schema xmlns:xsd="http://www.w3.org/2001/XMLSchema" xmlns:xs="http://www.w3.org/2001/XMLSchema" xmlns:p="http://schemas.microsoft.com/office/2006/metadata/properties" xmlns:ns2="179a7c45-484a-49ef-ab54-a8ef32cb4ed3" targetNamespace="http://schemas.microsoft.com/office/2006/metadata/properties" ma:root="true" ma:fieldsID="54b67a9990be41569d33b409a41fc637" ns2:_="">
    <xsd:import namespace="179a7c45-484a-49ef-ab54-a8ef32cb4ed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9a7c45-484a-49ef-ab54-a8ef32cb4e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82DB602-CDDA-4153-A69D-1732ECD578ED}"/>
</file>

<file path=customXml/itemProps2.xml><?xml version="1.0" encoding="utf-8"?>
<ds:datastoreItem xmlns:ds="http://schemas.openxmlformats.org/officeDocument/2006/customXml" ds:itemID="{9A142F21-289A-424F-8D22-A57C7054ECBF}"/>
</file>

<file path=customXml/itemProps3.xml><?xml version="1.0" encoding="utf-8"?>
<ds:datastoreItem xmlns:ds="http://schemas.openxmlformats.org/officeDocument/2006/customXml" ds:itemID="{BB5DBBAB-7C36-4CE3-8296-E9F28DC0A815}"/>
</file>

<file path=docProps/app.xml><?xml version="1.0" encoding="utf-8"?>
<Properties xmlns="http://schemas.openxmlformats.org/officeDocument/2006/extended-properties" xmlns:vt="http://schemas.openxmlformats.org/officeDocument/2006/docPropsVTypes">
  <Template/>
  <TotalTime>2819</TotalTime>
  <Words>1090</Words>
  <Application>Microsoft Office PowerPoint</Application>
  <PresentationFormat>On-screen Show (4:3)</PresentationFormat>
  <Paragraphs>129</Paragraphs>
  <Slides>16</Slides>
  <Notes>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Arial</vt:lpstr>
      <vt:lpstr>Arial Narrow</vt:lpstr>
      <vt:lpstr>Bodoni MT Black</vt:lpstr>
      <vt:lpstr>Calibri</vt:lpstr>
      <vt:lpstr>Calibri Light</vt:lpstr>
      <vt:lpstr>Calisto MT</vt:lpstr>
      <vt:lpstr>Corbel</vt:lpstr>
      <vt:lpstr>Georgia</vt:lpstr>
      <vt:lpstr>Open Sans</vt:lpstr>
      <vt:lpstr>Office Theme</vt:lpstr>
      <vt:lpstr>PowerPoint Presentation</vt:lpstr>
      <vt:lpstr>PowerPoint Presentation</vt:lpstr>
      <vt:lpstr>PowerPoint Presentation</vt:lpstr>
      <vt:lpstr>PowerPoint Presentation</vt:lpstr>
      <vt:lpstr>Vision:  The Dolores River watershed is dominated by native vegetation, where the threats from tamarisk and other associated invasive species have been mitigated and the riparian areas of the watershed continue to become more naturally functioning, self-sustaining, diverse, and resilient over time.</vt:lpstr>
      <vt:lpstr>4 Shared Partnership Goals:</vt:lpstr>
      <vt:lpstr>PowerPoint Presentation</vt:lpstr>
      <vt:lpstr>PowerPoint Presentation</vt:lpstr>
      <vt:lpstr>Collaboration and Shared Decision-Making </vt:lpstr>
      <vt:lpstr>PowerPoint Presentation</vt:lpstr>
      <vt:lpstr>PowerPoint Presentation</vt:lpstr>
      <vt:lpstr>PowerPoint Presentation</vt:lpstr>
      <vt:lpstr>Resources to Withstand the Test of Time </vt:lpstr>
      <vt:lpstr>Dedication to Longevity  </vt:lpstr>
      <vt:lpstr>Telling the Story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dc:creator>
  <cp:lastModifiedBy>Shannon</cp:lastModifiedBy>
  <cp:revision>86</cp:revision>
  <dcterms:created xsi:type="dcterms:W3CDTF">2014-04-24T19:42:43Z</dcterms:created>
  <dcterms:modified xsi:type="dcterms:W3CDTF">2020-03-05T16:46:24Z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0x010100935120D4B7A0824681AD25399708A29E</vt:lpwstr>
  </property>
</Properties>
</file>