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19" r:id="rId3"/>
    <p:sldId id="448" r:id="rId4"/>
    <p:sldId id="297" r:id="rId5"/>
    <p:sldId id="389" r:id="rId6"/>
    <p:sldId id="449" r:id="rId7"/>
    <p:sldId id="447" r:id="rId8"/>
    <p:sldId id="324" r:id="rId9"/>
    <p:sldId id="325" r:id="rId10"/>
    <p:sldId id="346" r:id="rId11"/>
    <p:sldId id="387" r:id="rId12"/>
    <p:sldId id="44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271" autoAdjust="0"/>
  </p:normalViewPr>
  <p:slideViewPr>
    <p:cSldViewPr snapToGrid="0">
      <p:cViewPr>
        <p:scale>
          <a:sx n="60" d="100"/>
          <a:sy n="60" d="100"/>
        </p:scale>
        <p:origin x="105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23645-015F-418B-8CE6-37BEC45F2B2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1853B-DCB7-42CA-8784-4B8689AF0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6398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3.9M “preliminary priority” acres based on EPA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1853B-DCB7-42CA-8784-4B8689AF08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27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725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68M acre planning area across parts of CO, KS, OK, TX and NM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1853B-DCB7-42CA-8784-4B8689AF0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7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15.8M cultivated acres. ~4.7M of which occurred 2008-2018 (bigger than state of CT!). Tilling results in slow release of up to 30% of pre-existing grassland soil carbon.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1853B-DCB7-42CA-8784-4B8689AF0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4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A74C8-373F-4375-A577-F772EF6C31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15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 for 107M tons annually from avoided grassland conversion!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1853B-DCB7-42CA-8784-4B8689AF0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Brad Cory!</a:t>
            </a:r>
          </a:p>
          <a:p>
            <a:endParaRPr lang="en-US" dirty="0"/>
          </a:p>
          <a:p>
            <a:r>
              <a:rPr lang="en-US" dirty="0"/>
              <a:t>At our JE Canyon Ranch, we identified ~7,300 eligible acres for development under CAR’s Grassland Protocol, which would generate ~6800 CRTs annually for first 10 years. 50-year protocol, ~250,000 CRTs total. </a:t>
            </a:r>
          </a:p>
          <a:p>
            <a:endParaRPr lang="en-US" dirty="0"/>
          </a:p>
          <a:p>
            <a:r>
              <a:rPr lang="en-US" dirty="0"/>
              <a:t>Additionality – Performance (financial—e.g., county cropland premiums, and suitability—e.g., soils); Legal (protection not otherwise required nor is cultivation otherwise restricted); and Credit Stacking </a:t>
            </a:r>
            <a:br>
              <a:rPr lang="en-US" dirty="0"/>
            </a:br>
            <a:r>
              <a:rPr lang="en-US" dirty="0"/>
              <a:t>Conservation Easement is REQUIRED.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1853B-DCB7-42CA-8784-4B8689AF08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67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NCS / Avoided Grassland Conversion carbon opportunity. </a:t>
            </a:r>
          </a:p>
          <a:p>
            <a:br>
              <a:rPr lang="en-US" dirty="0"/>
            </a:br>
            <a:r>
              <a:rPr lang="en-US" dirty="0"/>
              <a:t>Can this become an important component of financing the conservation easement portion of the purchase-protect-resell model?</a:t>
            </a:r>
          </a:p>
          <a:p>
            <a:br>
              <a:rPr lang="en-US" dirty="0"/>
            </a:br>
            <a:r>
              <a:rPr lang="en-US" dirty="0"/>
              <a:t>Note, still need to evaluate intersection of RCN, data for SRM was just recently released.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A74C8-373F-4375-A577-F772EF6C31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51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A74C8-373F-4375-A577-F772EF6C31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60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A74C8-373F-4375-A577-F772EF6C31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6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33BE0-9DE6-49DD-8CED-9D7F34315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9E8246-8424-4BDA-8D72-5463A1B7D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D1DA4-E7E1-4734-AFAB-6219A9BA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FD94-AEEC-4C95-97D9-F0433D4551E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2CFB2-8D4A-4A03-B1D3-5205F946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5B15-F8BB-4364-838F-E9899BF1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55F3-50D6-4B0C-8DC9-02AE1925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A0C5-8EEC-4534-9F58-367109170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C73AE-39A8-4673-A92B-A62641668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0D674-A422-4C76-AAEB-5D3931C1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FD94-AEEC-4C95-97D9-F0433D4551E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DDC5A-DC3D-4683-85EA-D3F655BD5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CB321-7CAF-431A-8510-C5A89CC1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55F3-50D6-4B0C-8DC9-02AE1925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5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25ACEA-441C-4558-97CA-3428944B7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25039-65D2-41F9-AFDA-3441C12F9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2D360-9B29-464D-AF03-168F1989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FD94-AEEC-4C95-97D9-F0433D4551E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738A9-6BD0-4907-B48C-886E69AE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6876-091E-47EC-919E-B049AF35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55F3-50D6-4B0C-8DC9-02AE1925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5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7920689" cy="57610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3316" y="5988159"/>
            <a:ext cx="1811240" cy="6650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088830-0EE0-49DB-88E6-CC4D4AB7EA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75" y="822325"/>
            <a:ext cx="3816350" cy="4938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28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3316" y="5988159"/>
            <a:ext cx="1811240" cy="665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A77D9-8747-47FF-AC73-5D01B054DDB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717047"/>
            <a:ext cx="12192000" cy="5043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47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_Full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2266" y="1196975"/>
            <a:ext cx="3093561" cy="37663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OCTOBER 2015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690915" y="3278087"/>
            <a:ext cx="3390900" cy="39370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679787" y="3609127"/>
            <a:ext cx="2578100" cy="393700"/>
          </a:xfrm>
        </p:spPr>
        <p:txBody>
          <a:bodyPr>
            <a:normAutofit/>
          </a:bodyPr>
          <a:lstStyle>
            <a:lvl1pPr marL="0" indent="0">
              <a:buNone/>
              <a:defRPr sz="1600" b="0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pic>
        <p:nvPicPr>
          <p:cNvPr id="25" name="Picture 24" descr="TNCLogoPrimary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899" y="587284"/>
            <a:ext cx="2088444" cy="603432"/>
          </a:xfrm>
          <a:prstGeom prst="rect">
            <a:avLst/>
          </a:prstGeom>
        </p:spPr>
      </p:pic>
      <p:sp>
        <p:nvSpPr>
          <p:cNvPr id="27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96900" y="1587500"/>
            <a:ext cx="4445000" cy="114300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4400" spc="0" baseline="0">
                <a:solidFill>
                  <a:srgbClr val="564420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People and Conservation</a:t>
            </a:r>
          </a:p>
        </p:txBody>
      </p:sp>
    </p:spTree>
    <p:extLst>
      <p:ext uri="{BB962C8B-B14F-4D97-AF65-F5344CB8AC3E}">
        <p14:creationId xmlns:p14="http://schemas.microsoft.com/office/powerpoint/2010/main" val="1277624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A7A2-EC88-477F-9803-77D31539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EE14A-5C11-4A60-AB2D-207BB2CD3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8DCA6-9D4E-4577-8BEF-F1BB4095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FD94-AEEC-4C95-97D9-F0433D4551E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D03A0-76DA-47C2-8EAC-475AE8DB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50CDD-7135-4C41-8E0B-8B6E0A9F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55F3-50D6-4B0C-8DC9-02AE1925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9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9692B-F2D4-48B4-89C1-C1B8A294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4FF49-15F7-40B8-A891-C71CDC483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5F30-3C09-48EE-BE5D-21015391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FD94-AEEC-4C95-97D9-F0433D4551E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A7604-3889-4667-8699-CD5CB974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560C0-1E04-42E2-AD36-8F8DACC6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55F3-50D6-4B0C-8DC9-02AE1925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1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3633-642E-4CEB-B0CE-51357974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9A799-4A44-47C5-8ED8-3382D3B50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D7B26-9E8B-43EC-B4E5-06C51A37A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3598B-0FDE-41D5-B02F-37D19562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FD94-AEEC-4C95-97D9-F0433D4551E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E52A8-FA29-43D6-8CAC-EFD0E21E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DBF75-C25E-4592-8C40-44EDB44C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55F3-50D6-4B0C-8DC9-02AE1925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4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9CE1-6A35-4934-9F2B-2577A84A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673DC-A443-41AD-9BCE-9875621C8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F3C5F-C5E2-4B04-86B2-89503B10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4E655-09D4-4851-80F1-6BA1B6513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65538-F027-4F10-9E29-06BAFFCA1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CB29A5-44C0-472B-AB06-CB8344A0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FD94-AEEC-4C95-97D9-F0433D4551E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96DA3-38B0-4BD9-961C-DE702D82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3F4587-48BC-454E-ABB0-DB30F202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55F3-50D6-4B0C-8DC9-02AE1925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4040-B71A-4B84-9B91-55E2651D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1555B-965C-4E78-8495-C2821C05C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FD94-AEEC-4C95-97D9-F0433D4551E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B2B4B-442D-44A5-9418-56E4882C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EB77D-5EE2-44EA-B4A4-090896FF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55F3-50D6-4B0C-8DC9-02AE1925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9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3131A-B785-4696-9AAF-5114CE78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FD94-AEEC-4C95-97D9-F0433D4551E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2A2D26-8B1E-41EC-A77D-D5BBFD27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69D88-2A3D-45C9-8E6F-835721F5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55F3-50D6-4B0C-8DC9-02AE1925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28F4-24F2-49EA-9BCF-616438A1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DF798-ACF9-4698-812C-362FAEAC5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CDC25-98E7-45EE-BC83-ED4B3949F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1674B-F164-43E4-A982-7B179FE6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FD94-AEEC-4C95-97D9-F0433D4551E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0F9DC-4EED-46DC-8C78-9D3FD66D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77672-F310-4597-B85E-987D5D90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55F3-50D6-4B0C-8DC9-02AE1925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E35B-C612-4908-B11F-910E9132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07C840-1C66-441B-93AC-918040440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B36CE-6B09-4882-8981-757D8266C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D7864-581F-4BFC-A37A-8FCE4EC9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FD94-AEEC-4C95-97D9-F0433D4551E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902A5-7ED8-4247-95EA-1376111C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DC58A-DD8F-41D4-ABC0-7AA19DE6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55F3-50D6-4B0C-8DC9-02AE1925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719B68-C208-4F35-B20F-DC888D8A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70545-F9DC-40AA-912A-380FA9170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C0C6E-ACF2-4960-AB2E-AA92917AA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4FD94-AEEC-4C95-97D9-F0433D4551E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1E5E9-D567-4E3B-865D-7F6846496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74B1-D990-4D39-8F20-6C0E5C843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55F3-50D6-4B0C-8DC9-02AE1925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6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C9B7A76-18F9-4A13-8214-A6322672285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t="249" b="249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61757-487F-44F4-A103-8A85CEC695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266" y="1578230"/>
            <a:ext cx="6351242" cy="376632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WESTERN COLLABORATIVE CONSERVATION NETWORK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DCCBA-BA37-401F-9CEE-7F03387AF1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0914" y="3278087"/>
            <a:ext cx="4350985" cy="393700"/>
          </a:xfrm>
        </p:spPr>
        <p:txBody>
          <a:bodyPr/>
          <a:lstStyle/>
          <a:p>
            <a:r>
              <a:rPr lang="en-US" sz="1400" dirty="0">
                <a:solidFill>
                  <a:srgbClr val="564420"/>
                </a:solidFill>
                <a:latin typeface="Georgia"/>
              </a:rPr>
              <a:t>March 11, 2020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FC52E-4340-454D-A0AC-D6F925CF79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0914" y="3527893"/>
            <a:ext cx="6455474" cy="75670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Galen Guerrero-Murphy, Land Conservation Program Manager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The Nature Conservancy - Colorado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F7C181-29B0-4B46-BD6D-C85570C2F7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2266" y="1954862"/>
            <a:ext cx="12049955" cy="1143000"/>
          </a:xfrm>
        </p:spPr>
        <p:txBody>
          <a:bodyPr/>
          <a:lstStyle/>
          <a:p>
            <a:r>
              <a:rPr lang="en-US" dirty="0"/>
              <a:t>Grassland Carbon in </a:t>
            </a:r>
          </a:p>
          <a:p>
            <a:r>
              <a:rPr lang="en-US" dirty="0"/>
              <a:t>the Southern High Plains</a:t>
            </a:r>
          </a:p>
        </p:txBody>
      </p:sp>
    </p:spTree>
    <p:extLst>
      <p:ext uri="{BB962C8B-B14F-4D97-AF65-F5344CB8AC3E}">
        <p14:creationId xmlns:p14="http://schemas.microsoft.com/office/powerpoint/2010/main" val="2277369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A1A79DC-52F0-4D81-8D56-D28CB5928D03}"/>
              </a:ext>
            </a:extLst>
          </p:cNvPr>
          <p:cNvSpPr txBox="1"/>
          <p:nvPr/>
        </p:nvSpPr>
        <p:spPr>
          <a:xfrm>
            <a:off x="8169465" y="181060"/>
            <a:ext cx="375780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CAA81E3-DEB2-42A9-8BDF-F409133BB1A4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8169465" y="771425"/>
            <a:ext cx="375780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1" indent="-342900" algn="just">
              <a:lnSpc>
                <a:spcPct val="100000"/>
              </a:lnSpc>
            </a:pPr>
            <a:r>
              <a:rPr lang="en-US" altLang="en-US" sz="2000" dirty="0">
                <a:latin typeface="+mn-lt"/>
                <a:cs typeface="Calibri" panose="020F0502020204030204" pitchFamily="34" charset="0"/>
              </a:rPr>
              <a:t>In Southern High Plains, 4.7M acres were tilled and cultivated during the period 2008-2018 (releasing ~30% of soil carbon)</a:t>
            </a:r>
          </a:p>
          <a:p>
            <a:pPr marL="342900" lvl="1" indent="-342900" algn="just">
              <a:lnSpc>
                <a:spcPct val="100000"/>
              </a:lnSpc>
            </a:pPr>
            <a:endParaRPr lang="en-US" altLang="en-US" sz="2000" dirty="0">
              <a:latin typeface="+mn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</a:pPr>
            <a:r>
              <a:rPr lang="en-US" altLang="en-US" sz="2000" dirty="0">
                <a:latin typeface="+mn-lt"/>
                <a:cs typeface="Calibri" panose="020F0502020204030204" pitchFamily="34" charset="0"/>
              </a:rPr>
              <a:t>Potential expansion of non-irrigated cultivation on  approximately 18.3M acres. </a:t>
            </a:r>
          </a:p>
          <a:p>
            <a:pPr marL="0" lvl="1" indent="0" algn="just">
              <a:lnSpc>
                <a:spcPct val="100000"/>
              </a:lnSpc>
              <a:buNone/>
            </a:pPr>
            <a:endParaRPr lang="en-US" altLang="en-US" sz="2000" dirty="0">
              <a:latin typeface="+mn-lt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Opportunity to leverage Natural Climate Solutions and carbon offsets, particularly Avoided Grassland Conversion projects, for land protection financing </a:t>
            </a:r>
          </a:p>
          <a:p>
            <a:pPr marL="342900" indent="-342900" algn="just">
              <a:lnSpc>
                <a:spcPct val="100000"/>
              </a:lnSpc>
            </a:pPr>
            <a:endParaRPr lang="en-US" altLang="en-US" sz="20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en-US" altLang="en-US" sz="2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Biodiversity, community and climate co-benefits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12291160-6E4F-4E5A-B33A-5500E92082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1141" r="11141"/>
          <a:stretch>
            <a:fillRect/>
          </a:stretch>
        </p:blipFill>
        <p:spPr>
          <a:xfrm>
            <a:off x="0" y="0"/>
            <a:ext cx="7920038" cy="5761038"/>
          </a:xfrm>
        </p:spPr>
      </p:pic>
    </p:spTree>
    <p:extLst>
      <p:ext uri="{BB962C8B-B14F-4D97-AF65-F5344CB8AC3E}">
        <p14:creationId xmlns:p14="http://schemas.microsoft.com/office/powerpoint/2010/main" val="264921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BD5EB-C261-4BA9-B10F-145403C960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0923" y="642725"/>
            <a:ext cx="3816350" cy="550360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How might we align and communicate “natural climate solutions,” such as grassland carbon storage, with more traditional conservation approaches? </a:t>
            </a:r>
          </a:p>
          <a:p>
            <a:pPr lvl="0"/>
            <a:r>
              <a:rPr lang="en-US" dirty="0"/>
              <a:t>What obstacles exist for the generation and sale of carbon offsets in rural communities and how might we overcome these obstacles? </a:t>
            </a:r>
          </a:p>
          <a:p>
            <a:pPr lvl="0"/>
            <a:r>
              <a:rPr lang="en-US" dirty="0"/>
              <a:t>How might grassland carbon markets synergize other conservation models, such as the WRCF buy-protect-sell model, or the WWF impact fund model? </a:t>
            </a:r>
          </a:p>
          <a:p>
            <a:pPr lvl="0"/>
            <a:r>
              <a:rPr lang="en-US" dirty="0"/>
              <a:t>How does the timing of payment for offsets effect conservation outcomes (e.g., lump sum payments now, versus smaller but steady long-term cash flows)?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1A79DC-52F0-4D81-8D56-D28CB5928D03}"/>
              </a:ext>
            </a:extLst>
          </p:cNvPr>
          <p:cNvSpPr txBox="1"/>
          <p:nvPr/>
        </p:nvSpPr>
        <p:spPr>
          <a:xfrm>
            <a:off x="8169465" y="181060"/>
            <a:ext cx="375780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DISCUSSION</a:t>
            </a:r>
          </a:p>
        </p:txBody>
      </p:sp>
      <p:pic>
        <p:nvPicPr>
          <p:cNvPr id="6" name="Picture Placeholder 5" descr="A herd of zebra walking across a dry grass field&#10;&#10;Description automatically generated">
            <a:extLst>
              <a:ext uri="{FF2B5EF4-FFF2-40B4-BE49-F238E27FC236}">
                <a16:creationId xmlns:a16="http://schemas.microsoft.com/office/drawing/2014/main" id="{ED502FD5-6832-400C-BAD7-F14D5C2064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r="11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681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61757-487F-44F4-A103-8A85CEC695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266" y="1578230"/>
            <a:ext cx="6351242" cy="376632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WESTERN COLLABORATIVE CONSERVATION NETWORK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FC52E-4340-454D-A0AC-D6F925CF79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1714" y="3474494"/>
            <a:ext cx="10147542" cy="1238758"/>
          </a:xfrm>
        </p:spPr>
        <p:txBody>
          <a:bodyPr>
            <a:noAutofit/>
          </a:bodyPr>
          <a:lstStyle/>
          <a:p>
            <a:pPr algn="ctr"/>
            <a:r>
              <a:rPr lang="en-US" sz="2400" b="1" i="0" dirty="0">
                <a:solidFill>
                  <a:schemeClr val="accent4">
                    <a:lumMod val="50000"/>
                  </a:schemeClr>
                </a:solidFill>
              </a:rPr>
              <a:t>Galen Guerrero-Murphy, Land Conservation Program Manager</a:t>
            </a:r>
          </a:p>
          <a:p>
            <a:pPr algn="ctr">
              <a:spcBef>
                <a:spcPts val="0"/>
              </a:spcBef>
            </a:pPr>
            <a:r>
              <a:rPr lang="en-US" sz="2400" b="1" i="0" dirty="0">
                <a:solidFill>
                  <a:schemeClr val="accent4">
                    <a:lumMod val="50000"/>
                  </a:schemeClr>
                </a:solidFill>
              </a:rPr>
              <a:t>galen@tnc.org</a:t>
            </a:r>
          </a:p>
          <a:p>
            <a:pPr algn="ctr">
              <a:spcBef>
                <a:spcPts val="0"/>
              </a:spcBef>
            </a:pPr>
            <a:r>
              <a:rPr lang="en-US" sz="2400" b="1" i="0" dirty="0">
                <a:solidFill>
                  <a:schemeClr val="accent4">
                    <a:lumMod val="50000"/>
                  </a:schemeClr>
                </a:solidFill>
              </a:rPr>
              <a:t>(720) 504-5405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F7C181-29B0-4B46-BD6D-C85570C2F7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2266" y="1954862"/>
            <a:ext cx="12049955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6382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71CC-DCFB-4AC1-879C-6D66BDE36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-4101220" y="1914808"/>
            <a:ext cx="9144000" cy="742384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 Southern High Plains Initiative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4B88F9-D349-4BCC-BD3B-283337CE2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80262" y="671727"/>
            <a:ext cx="1711107" cy="494406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42" y="0"/>
            <a:ext cx="10464533" cy="686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71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71CC-DCFB-4AC1-879C-6D66BDE36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-4101220" y="1914808"/>
            <a:ext cx="9144000" cy="742384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 Land Use and Cultivation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4B88F9-D349-4BCC-BD3B-283337CE2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80262" y="671727"/>
            <a:ext cx="1711107" cy="494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CE82B6-6FB1-464A-AEBF-CB6CA8A059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5" r="1332" b="963"/>
          <a:stretch/>
        </p:blipFill>
        <p:spPr>
          <a:xfrm>
            <a:off x="953049" y="0"/>
            <a:ext cx="10524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1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A081-130F-42EE-8815-E7665DF9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23392"/>
            <a:ext cx="3789680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Agricultural Land Use Conversion (2008-2018)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CB070-D811-46DC-BD4D-937BB54324D4}"/>
              </a:ext>
            </a:extLst>
          </p:cNvPr>
          <p:cNvSpPr txBox="1"/>
          <p:nvPr/>
        </p:nvSpPr>
        <p:spPr>
          <a:xfrm>
            <a:off x="350520" y="2638043"/>
            <a:ext cx="3937000" cy="399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Pixel to pixel change in cropland cover between 2008 Cropland Data Layer (CDL) and 2018 CDL</a:t>
            </a:r>
          </a:p>
          <a:p>
            <a:endParaRPr lang="en-US" dirty="0"/>
          </a:p>
          <a:p>
            <a:r>
              <a:rPr lang="en-US" dirty="0"/>
              <a:t>Dataset derived shows what landcover types were converted to agriculture within the timeframe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r>
              <a:rPr lang="en-US" dirty="0"/>
              <a:t>Overlay as the quantile distribution of area converted / HUC12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967F7F-B39C-465C-9695-767F3ED03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9746" y="249620"/>
            <a:ext cx="6998845" cy="635875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126120-E13C-4857-BCBC-74ED4F501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136" y="240944"/>
            <a:ext cx="1406525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8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CE2DCBA-DCE1-42F3-8BEA-34B570ECF3DF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8393" y="164117"/>
            <a:ext cx="6431819" cy="65297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291C12-9C2B-44D0-B6CF-B650722DB2B6}"/>
              </a:ext>
            </a:extLst>
          </p:cNvPr>
          <p:cNvSpPr/>
          <p:nvPr/>
        </p:nvSpPr>
        <p:spPr>
          <a:xfrm>
            <a:off x="-595088" y="402719"/>
            <a:ext cx="4963887" cy="235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marR="10287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  <a:tab pos="971550" algn="l"/>
                <a:tab pos="2057400" algn="l"/>
                <a:tab pos="3543300" algn="l"/>
                <a:tab pos="4800600" algn="l"/>
                <a:tab pos="5086350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 Mitigation Potential of 21 Natural Climate Solutions in the United States </a:t>
            </a:r>
          </a:p>
          <a:p>
            <a:pPr marL="971550" marR="10287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  <a:tab pos="971550" algn="l"/>
                <a:tab pos="2057400" algn="l"/>
                <a:tab pos="3543300" algn="l"/>
                <a:tab pos="4800600" algn="l"/>
                <a:tab pos="5086350" algn="l"/>
              </a:tabLst>
            </a:pPr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Fargione et al., Science Advances (2018)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837B11-74E9-40B4-A4F4-8F92082C5D9F}"/>
              </a:ext>
            </a:extLst>
          </p:cNvPr>
          <p:cNvSpPr/>
          <p:nvPr/>
        </p:nvSpPr>
        <p:spPr>
          <a:xfrm>
            <a:off x="3628571" y="2467429"/>
            <a:ext cx="5776686" cy="287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at Aug 22 09-03-15.png">
            <a:extLst>
              <a:ext uri="{FF2B5EF4-FFF2-40B4-BE49-F238E27FC236}">
                <a16:creationId xmlns:a16="http://schemas.microsoft.com/office/drawing/2014/main" id="{E54C0795-F5B1-43A7-932A-0526686B9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4" y="0"/>
            <a:ext cx="570407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291C12-9C2B-44D0-B6CF-B650722DB2B6}"/>
              </a:ext>
            </a:extLst>
          </p:cNvPr>
          <p:cNvSpPr/>
          <p:nvPr/>
        </p:nvSpPr>
        <p:spPr>
          <a:xfrm>
            <a:off x="6096000" y="819814"/>
            <a:ext cx="5976786" cy="4682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287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tabLst>
                <a:tab pos="914400" algn="l"/>
                <a:tab pos="971550" algn="l"/>
                <a:tab pos="2057400" algn="l"/>
                <a:tab pos="3543300" algn="l"/>
                <a:tab pos="4800600" algn="l"/>
                <a:tab pos="5086350" algn="l"/>
              </a:tabLst>
            </a:pPr>
            <a:r>
              <a:rPr lang="en-US" sz="2400" b="1" cap="all" dirty="0">
                <a:solidFill>
                  <a:srgbClr val="655C4A"/>
                </a:solidFill>
                <a:latin typeface="+mj-lt"/>
              </a:rPr>
              <a:t>JE Canyon Ranch Scoping Project</a:t>
            </a:r>
          </a:p>
          <a:p>
            <a:pPr marL="342900" indent="-342900">
              <a:buFont typeface="Arial"/>
              <a:buChar char="•"/>
            </a:pPr>
            <a:endParaRPr lang="en-US" b="1" dirty="0"/>
          </a:p>
          <a:p>
            <a:pPr marL="342900" indent="-342900">
              <a:buFont typeface="Arial"/>
              <a:buChar char="•"/>
            </a:pPr>
            <a:r>
              <a:rPr lang="en-US" b="1" dirty="0"/>
              <a:t>Climate Action Reserve “Grassland Protocol” </a:t>
            </a:r>
          </a:p>
          <a:p>
            <a:pPr marL="342900" indent="-342900">
              <a:buFont typeface="Arial"/>
              <a:buChar char="•"/>
            </a:pPr>
            <a:endParaRPr lang="en-US" b="1" dirty="0"/>
          </a:p>
          <a:p>
            <a:pPr marL="342900" indent="-342900">
              <a:buFont typeface="Arial"/>
              <a:buChar char="•"/>
            </a:pPr>
            <a:r>
              <a:rPr lang="en-US" b="1" dirty="0"/>
              <a:t>Eligibility is based on 4 factors:</a:t>
            </a:r>
          </a:p>
          <a:p>
            <a:pPr marL="800100" lvl="1" indent="-342900">
              <a:buFont typeface="Arial"/>
              <a:buChar char="•"/>
            </a:pPr>
            <a:r>
              <a:rPr lang="en-US" u="sng" dirty="0"/>
              <a:t>Additionality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would conversion have occurred without the project, and would project occur without the voluntary carbon market?</a:t>
            </a:r>
          </a:p>
          <a:p>
            <a:pPr marL="800100" lvl="1" indent="-342900">
              <a:buFont typeface="Arial"/>
              <a:buChar char="•"/>
            </a:pPr>
            <a:r>
              <a:rPr lang="en-US" u="sng" dirty="0"/>
              <a:t>Past land use </a:t>
            </a:r>
            <a:r>
              <a:rPr lang="mr-IN" dirty="0"/>
              <a:t>–</a:t>
            </a:r>
            <a:r>
              <a:rPr lang="en-US" dirty="0"/>
              <a:t> native grassland for over 30 years</a:t>
            </a:r>
          </a:p>
          <a:p>
            <a:pPr marL="800100" lvl="1" indent="-342900">
              <a:buFont typeface="Arial"/>
              <a:buChar char="•"/>
            </a:pPr>
            <a:r>
              <a:rPr lang="en-US" u="sng" dirty="0"/>
              <a:t>No trees </a:t>
            </a:r>
            <a:r>
              <a:rPr lang="mr-IN" dirty="0"/>
              <a:t>–</a:t>
            </a:r>
            <a:r>
              <a:rPr lang="en-US" dirty="0"/>
              <a:t> &lt;10% tree cover</a:t>
            </a:r>
          </a:p>
          <a:p>
            <a:pPr marL="800100" lvl="1" indent="-342900">
              <a:buFont typeface="Arial"/>
              <a:buChar char="•"/>
            </a:pPr>
            <a:r>
              <a:rPr lang="en-US" u="sng" dirty="0"/>
              <a:t>Soil quality </a:t>
            </a:r>
            <a:r>
              <a:rPr lang="mr-IN" dirty="0"/>
              <a:t>–</a:t>
            </a:r>
            <a:r>
              <a:rPr lang="en-US" dirty="0"/>
              <a:t> could soil sustain tilled agriculture</a:t>
            </a:r>
          </a:p>
          <a:p>
            <a:pPr lvl="1"/>
            <a:endParaRPr lang="en-US" b="1" dirty="0"/>
          </a:p>
          <a:p>
            <a:pPr marL="342900" indent="-342900">
              <a:buFont typeface="Arial"/>
              <a:buChar char="•"/>
            </a:pPr>
            <a:r>
              <a:rPr lang="en-US" b="1" dirty="0"/>
              <a:t>Productivity (stratification) based on: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Soil texture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Major land resource area (MLRA)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Past land use</a:t>
            </a:r>
          </a:p>
        </p:txBody>
      </p:sp>
    </p:spTree>
    <p:extLst>
      <p:ext uri="{BB962C8B-B14F-4D97-AF65-F5344CB8AC3E}">
        <p14:creationId xmlns:p14="http://schemas.microsoft.com/office/powerpoint/2010/main" val="12568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11CB070-D811-46DC-BD4D-937BB54324D4}"/>
              </a:ext>
            </a:extLst>
          </p:cNvPr>
          <p:cNvSpPr txBox="1"/>
          <p:nvPr/>
        </p:nvSpPr>
        <p:spPr>
          <a:xfrm>
            <a:off x="350520" y="3027004"/>
            <a:ext cx="3937000" cy="251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18.3M unprotected, intact grassland/shrubland acres rated “Non-irrigated Capability Class” 1-4 (SSURGO)</a:t>
            </a:r>
          </a:p>
          <a:p>
            <a:endParaRPr lang="en-US" dirty="0"/>
          </a:p>
          <a:p>
            <a:r>
              <a:rPr lang="en-US" dirty="0"/>
              <a:t>3.9M of these acres are within EPA Integrated Climate and Land-Use Scenarios (ICLUS) Land Use/Landcover Change Projections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30" y="0"/>
            <a:ext cx="7411769" cy="6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126120-E13C-4857-BCBC-74ED4F501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136" y="240944"/>
            <a:ext cx="1406525" cy="4064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0595176-7A17-46EB-87E7-3C3CA040AB39}"/>
              </a:ext>
            </a:extLst>
          </p:cNvPr>
          <p:cNvSpPr txBox="1">
            <a:spLocks/>
          </p:cNvSpPr>
          <p:nvPr/>
        </p:nvSpPr>
        <p:spPr>
          <a:xfrm>
            <a:off x="350520" y="1708030"/>
            <a:ext cx="4670054" cy="13189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655C4A"/>
                </a:solidFill>
                <a:latin typeface="+mj-lt"/>
              </a:rPr>
              <a:t>EXPLORING SHPI CONVERSION RISK AND GRASSLAND CARBON</a:t>
            </a:r>
          </a:p>
        </p:txBody>
      </p:sp>
    </p:spTree>
    <p:extLst>
      <p:ext uri="{BB962C8B-B14F-4D97-AF65-F5344CB8AC3E}">
        <p14:creationId xmlns:p14="http://schemas.microsoft.com/office/powerpoint/2010/main" val="309620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A081-130F-42EE-8815-E7665DF9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23392"/>
            <a:ext cx="3637280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i="1" dirty="0"/>
              <a:t>Cultivation Risk</a:t>
            </a:r>
            <a:endParaRPr lang="en-US" sz="2800" i="1" kern="1200" baseline="30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CB070-D811-46DC-BD4D-937BB54324D4}"/>
              </a:ext>
            </a:extLst>
          </p:cNvPr>
          <p:cNvSpPr txBox="1"/>
          <p:nvPr/>
        </p:nvSpPr>
        <p:spPr>
          <a:xfrm>
            <a:off x="350520" y="2638043"/>
            <a:ext cx="3937000" cy="399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NRCS SSURGO Non-Irrigated Capability Class (1-4) minus current agriculture, developed land, and public/private protected lands. Limited to only </a:t>
            </a:r>
            <a:r>
              <a:rPr lang="en-US" dirty="0" err="1"/>
              <a:t>shrubland</a:t>
            </a:r>
            <a:r>
              <a:rPr lang="en-US" dirty="0"/>
              <a:t> and grassland </a:t>
            </a:r>
            <a:r>
              <a:rPr lang="en-US" dirty="0" err="1"/>
              <a:t>landcover</a:t>
            </a:r>
            <a:r>
              <a:rPr lang="en-US" dirty="0"/>
              <a:t> types to show risk of conversion. Mapped as percent of HUC at risk. </a:t>
            </a:r>
          </a:p>
          <a:p>
            <a:endParaRPr lang="en-US" dirty="0"/>
          </a:p>
          <a:p>
            <a:r>
              <a:rPr lang="en-US" dirty="0"/>
              <a:t>This dataset is represented as “Cultivation Risk (NICC &lt;= 4)” in the previous map.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09" y="0"/>
            <a:ext cx="7416491" cy="663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126120-E13C-4857-BCBC-74ED4F501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136" y="240944"/>
            <a:ext cx="1406525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A081-130F-42EE-8815-E7665DF9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23392"/>
            <a:ext cx="3637280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i="1" dirty="0"/>
              <a:t>Cultivation Risk /</a:t>
            </a:r>
            <a:br>
              <a:rPr lang="en-US" sz="2800" i="1" dirty="0"/>
            </a:br>
            <a:r>
              <a:rPr lang="en-US" sz="2800" i="1" dirty="0"/>
              <a:t>LULC Projected Change</a:t>
            </a:r>
            <a:endParaRPr lang="en-US" sz="2800" i="1" kern="1200" baseline="30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CB070-D811-46DC-BD4D-937BB54324D4}"/>
              </a:ext>
            </a:extLst>
          </p:cNvPr>
          <p:cNvSpPr txBox="1"/>
          <p:nvPr/>
        </p:nvSpPr>
        <p:spPr>
          <a:xfrm>
            <a:off x="350520" y="2638043"/>
            <a:ext cx="3937000" cy="399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NRCS SSURGO Non-Irrigated Capability Class (1-4) minus current agriculture, developed land, and public/private protected lands. Limited to only </a:t>
            </a:r>
            <a:r>
              <a:rPr lang="en-US" dirty="0" err="1"/>
              <a:t>shrubland</a:t>
            </a:r>
            <a:r>
              <a:rPr lang="en-US" dirty="0"/>
              <a:t> and grassland </a:t>
            </a:r>
            <a:r>
              <a:rPr lang="en-US" dirty="0" err="1"/>
              <a:t>landcover</a:t>
            </a:r>
            <a:r>
              <a:rPr lang="en-US" dirty="0"/>
              <a:t> types to show risk of conversion. </a:t>
            </a:r>
          </a:p>
          <a:p>
            <a:endParaRPr lang="en-US" dirty="0"/>
          </a:p>
          <a:p>
            <a:r>
              <a:rPr lang="en-US" dirty="0"/>
              <a:t>This data is now constrained by the projected shift to Agriculture based on the EPA ICLUS.</a:t>
            </a:r>
          </a:p>
          <a:p>
            <a:endParaRPr lang="en-US" dirty="0"/>
          </a:p>
          <a:p>
            <a:r>
              <a:rPr lang="en-US" dirty="0"/>
              <a:t>This data is represented as “Cultivation Risk in EPA Land Use Projections” in the previous map.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56" y="-1"/>
            <a:ext cx="7469144" cy="673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126120-E13C-4857-BCBC-74ED4F501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136" y="240944"/>
            <a:ext cx="1406525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2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120D4B7A0824681AD25399708A29E" ma:contentTypeVersion="10" ma:contentTypeDescription="Create a new document." ma:contentTypeScope="" ma:versionID="2e5006deda6e727cbf9f7fe047fe5594">
  <xsd:schema xmlns:xsd="http://www.w3.org/2001/XMLSchema" xmlns:xs="http://www.w3.org/2001/XMLSchema" xmlns:p="http://schemas.microsoft.com/office/2006/metadata/properties" xmlns:ns2="179a7c45-484a-49ef-ab54-a8ef32cb4ed3" targetNamespace="http://schemas.microsoft.com/office/2006/metadata/properties" ma:root="true" ma:fieldsID="54b67a9990be41569d33b409a41fc637" ns2:_="">
    <xsd:import namespace="179a7c45-484a-49ef-ab54-a8ef32cb4e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a7c45-484a-49ef-ab54-a8ef32cb4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B6F1DF-8304-4355-BB3A-E0928B15805A}"/>
</file>

<file path=customXml/itemProps2.xml><?xml version="1.0" encoding="utf-8"?>
<ds:datastoreItem xmlns:ds="http://schemas.openxmlformats.org/officeDocument/2006/customXml" ds:itemID="{019DE810-03E4-4821-8B85-4CC76E864E31}"/>
</file>

<file path=customXml/itemProps3.xml><?xml version="1.0" encoding="utf-8"?>
<ds:datastoreItem xmlns:ds="http://schemas.openxmlformats.org/officeDocument/2006/customXml" ds:itemID="{633A6F63-F9CC-436F-BAB6-9D8CF308D8A7}"/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732</Words>
  <Application>Microsoft Office PowerPoint</Application>
  <PresentationFormat>Widescreen</PresentationFormat>
  <Paragraphs>89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Wingdings</vt:lpstr>
      <vt:lpstr>Office Theme</vt:lpstr>
      <vt:lpstr>PowerPoint Presentation</vt:lpstr>
      <vt:lpstr> Southern High Plains Initiative</vt:lpstr>
      <vt:lpstr> Land Use and Cultivation</vt:lpstr>
      <vt:lpstr>Agricultural Land Use Conversion (2008-2018)</vt:lpstr>
      <vt:lpstr>PowerPoint Presentation</vt:lpstr>
      <vt:lpstr>PowerPoint Presentation</vt:lpstr>
      <vt:lpstr>PowerPoint Presentation</vt:lpstr>
      <vt:lpstr>Cultivation Risk</vt:lpstr>
      <vt:lpstr>Cultivation Risk / LULC Projected Change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Millard</dc:creator>
  <cp:lastModifiedBy>Galen Guerrero-Murphy</cp:lastModifiedBy>
  <cp:revision>9</cp:revision>
  <dcterms:created xsi:type="dcterms:W3CDTF">2020-02-28T17:26:19Z</dcterms:created>
  <dcterms:modified xsi:type="dcterms:W3CDTF">2020-03-10T22:38:49Z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0x010100935120D4B7A0824681AD25399708A29E</vt:lpwstr>
  </property>
</Properties>
</file>